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364" r:id="rId3"/>
    <p:sldId id="395" r:id="rId4"/>
    <p:sldId id="367" r:id="rId5"/>
    <p:sldId id="394" r:id="rId6"/>
    <p:sldId id="391" r:id="rId7"/>
    <p:sldId id="359" r:id="rId8"/>
    <p:sldId id="403" r:id="rId9"/>
    <p:sldId id="360" r:id="rId10"/>
    <p:sldId id="397" r:id="rId11"/>
    <p:sldId id="396" r:id="rId12"/>
    <p:sldId id="398" r:id="rId13"/>
    <p:sldId id="401" r:id="rId14"/>
    <p:sldId id="399" r:id="rId15"/>
    <p:sldId id="400" r:id="rId16"/>
    <p:sldId id="362" r:id="rId17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2112" autoAdjust="0"/>
  </p:normalViewPr>
  <p:slideViewPr>
    <p:cSldViewPr snapToGrid="0" snapToObjects="1">
      <p:cViewPr varScale="1">
        <p:scale>
          <a:sx n="104" d="100"/>
          <a:sy n="104" d="100"/>
        </p:scale>
        <p:origin x="-1504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335DB6-62B7-244E-A644-AFC0E52EAA46}" type="datetime1">
              <a:rPr lang="en-US"/>
              <a:pPr>
                <a:defRPr/>
              </a:pPr>
              <a:t>26/06/14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4C0EAC-6F7C-CA40-BEF0-409A053DD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0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579AC3-9EBE-3440-B077-BB69214BB4C5}" type="datetime1">
              <a:rPr lang="en-US"/>
              <a:pPr>
                <a:defRPr/>
              </a:pPr>
              <a:t>26/06/14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F764B7-E236-C548-BC32-EFB061522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764B7-E236-C548-BC32-EFB0615222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 - 1 profeso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67808" y="5516566"/>
            <a:ext cx="1441185" cy="6006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cs typeface="Verdana"/>
              </a:rPr>
              <a:t>19. 06.</a:t>
            </a:r>
            <a:r>
              <a:rPr lang="en-US" sz="1400" b="1" baseline="0" dirty="0" smtClean="0">
                <a:solidFill>
                  <a:schemeClr val="bg1"/>
                </a:solidFill>
                <a:cs typeface="Verdana"/>
              </a:rPr>
              <a:t/>
            </a:r>
            <a:br>
              <a:rPr lang="en-US" sz="1400" b="1" baseline="0" dirty="0" smtClean="0">
                <a:solidFill>
                  <a:schemeClr val="bg1"/>
                </a:solidFill>
                <a:cs typeface="Verdana"/>
              </a:rPr>
            </a:br>
            <a:r>
              <a:rPr lang="en-US" sz="1400" b="1" dirty="0" smtClean="0">
                <a:solidFill>
                  <a:schemeClr val="bg1"/>
                </a:solidFill>
                <a:cs typeface="Verdana"/>
              </a:rPr>
              <a:t>2014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595850" y="2513052"/>
            <a:ext cx="508083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none" dirty="0" err="1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Automatization</a:t>
            </a:r>
            <a:r>
              <a:rPr lang="en-US" sz="2800" b="1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 of the Stream Mining Process</a:t>
            </a:r>
            <a:endParaRPr lang="hr-HR" sz="1000" b="1" cap="none" baseline="0" dirty="0" smtClean="0">
              <a:solidFill>
                <a:schemeClr val="bg1"/>
              </a:solidFill>
              <a:latin typeface="Verdana" charset="0"/>
              <a:ea typeface="Verdana"/>
              <a:cs typeface="Verdana" charset="0"/>
            </a:endParaRPr>
          </a:p>
          <a:p>
            <a:pPr>
              <a:defRPr/>
            </a:pPr>
            <a:endParaRPr lang="hr-HR" sz="1000" b="0" cap="none" baseline="0" dirty="0" smtClean="0">
              <a:solidFill>
                <a:schemeClr val="bg1"/>
              </a:solidFill>
              <a:latin typeface="Verdana" charset="0"/>
              <a:ea typeface="Verdana"/>
              <a:cs typeface="Verdana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595850" y="3773448"/>
            <a:ext cx="5080834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0" cap="none" dirty="0" err="1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Lovro</a:t>
            </a:r>
            <a:r>
              <a:rPr lang="en-US" sz="2000" b="0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 </a:t>
            </a:r>
            <a:r>
              <a:rPr lang="en-US" sz="2000" b="0" cap="none" dirty="0" err="1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Šubelj</a:t>
            </a:r>
            <a:r>
              <a:rPr lang="en-US" sz="2000" b="0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, </a:t>
            </a:r>
            <a:r>
              <a:rPr lang="en-US" sz="2000" b="0" cap="none" dirty="0" err="1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Zoran</a:t>
            </a:r>
            <a:r>
              <a:rPr lang="en-US" sz="2000" b="0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 </a:t>
            </a:r>
            <a:r>
              <a:rPr lang="en-US" sz="2000" b="0" cap="none" dirty="0" err="1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Bosnić</a:t>
            </a:r>
            <a:r>
              <a:rPr lang="en-US" sz="2000" b="0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, </a:t>
            </a:r>
            <a:r>
              <a:rPr lang="en-US" sz="2000" b="0" cap="none" dirty="0" err="1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Matjaž</a:t>
            </a:r>
            <a:r>
              <a:rPr lang="en-US" sz="2000" b="0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 </a:t>
            </a:r>
            <a:r>
              <a:rPr lang="en-US" sz="2000" b="0" cap="none" dirty="0" err="1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Kukar</a:t>
            </a:r>
            <a:r>
              <a:rPr lang="en-US" sz="2000" b="0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, </a:t>
            </a:r>
            <a:r>
              <a:rPr lang="en-US" sz="2000" b="0" u="sng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Marko Bajec</a:t>
            </a:r>
          </a:p>
          <a:p>
            <a:pPr>
              <a:defRPr/>
            </a:pPr>
            <a:endParaRPr lang="en-US" sz="2000" b="0" u="sng" cap="none" dirty="0" smtClean="0">
              <a:solidFill>
                <a:schemeClr val="bg1"/>
              </a:solidFill>
              <a:latin typeface="Verdana" charset="0"/>
              <a:ea typeface="Verdana"/>
              <a:cs typeface="Verdana" charset="0"/>
            </a:endParaRPr>
          </a:p>
          <a:p>
            <a:pPr>
              <a:defRPr/>
            </a:pPr>
            <a:endParaRPr lang="en-US" sz="1200" b="0" u="none" cap="none" dirty="0" smtClean="0">
              <a:solidFill>
                <a:schemeClr val="bg1"/>
              </a:solidFill>
              <a:latin typeface="Verdana" charset="0"/>
              <a:ea typeface="Verdana"/>
              <a:cs typeface="Verdana" charset="0"/>
            </a:endParaRPr>
          </a:p>
          <a:p>
            <a:pPr>
              <a:defRPr/>
            </a:pPr>
            <a:endParaRPr lang="en-US" sz="1200" b="0" u="none" cap="none" dirty="0" smtClean="0">
              <a:solidFill>
                <a:schemeClr val="bg1"/>
              </a:solidFill>
              <a:latin typeface="Verdana" charset="0"/>
              <a:ea typeface="Verdana"/>
              <a:cs typeface="Verdana" charset="0"/>
            </a:endParaRPr>
          </a:p>
          <a:p>
            <a:pPr>
              <a:defRPr/>
            </a:pPr>
            <a:endParaRPr lang="en-US" sz="1200" b="0" u="none" cap="none" dirty="0" smtClean="0">
              <a:solidFill>
                <a:schemeClr val="bg1"/>
              </a:solidFill>
              <a:latin typeface="Verdana" charset="0"/>
              <a:ea typeface="Verdana"/>
              <a:cs typeface="Verdana" charset="0"/>
            </a:endParaRPr>
          </a:p>
          <a:p>
            <a:pPr>
              <a:defRPr/>
            </a:pPr>
            <a:r>
              <a:rPr lang="en-US" sz="1200" b="0" u="none" cap="none" dirty="0" err="1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CAiSE</a:t>
            </a:r>
            <a:r>
              <a:rPr lang="en-US" sz="1200" b="0" u="none" cap="none" dirty="0" smtClean="0">
                <a:solidFill>
                  <a:schemeClr val="bg1"/>
                </a:solidFill>
                <a:latin typeface="Verdana" charset="0"/>
                <a:ea typeface="Verdana"/>
                <a:cs typeface="Verdana" charset="0"/>
              </a:rPr>
              <a:t> 2014, Thessaloniki, Greece</a:t>
            </a:r>
          </a:p>
          <a:p>
            <a:pPr>
              <a:defRPr/>
            </a:pPr>
            <a:endParaRPr lang="hr-HR" sz="1000" b="0" cap="none" baseline="0" dirty="0" smtClean="0">
              <a:solidFill>
                <a:schemeClr val="bg1"/>
              </a:solidFill>
              <a:latin typeface="Verdana" charset="0"/>
              <a:ea typeface="Verdana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8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sebina - E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59452" y="939800"/>
            <a:ext cx="8618825" cy="800100"/>
          </a:xfrm>
        </p:spPr>
        <p:txBody>
          <a:bodyPr/>
          <a:lstStyle/>
          <a:p>
            <a:r>
              <a:rPr lang="sl-SI"/>
              <a:t>Naslov	</a:t>
            </a:r>
          </a:p>
        </p:txBody>
      </p:sp>
      <p:sp>
        <p:nvSpPr>
          <p:cNvPr id="12" name="Ograda vsebine 2"/>
          <p:cNvSpPr>
            <a:spLocks noGrp="1"/>
          </p:cNvSpPr>
          <p:nvPr>
            <p:ph idx="1"/>
          </p:nvPr>
        </p:nvSpPr>
        <p:spPr>
          <a:xfrm>
            <a:off x="659452" y="1897063"/>
            <a:ext cx="8618825" cy="4292600"/>
          </a:xfrm>
        </p:spPr>
        <p:txBody>
          <a:bodyPr/>
          <a:lstStyle/>
          <a:p>
            <a:r>
              <a:rPr lang="sl-SI" dirty="0" smtClean="0"/>
              <a:t>Vsebina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10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77550DB-A9E2-1D45-AF6D-D1A688E91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grada datuma 3"/>
          <p:cNvSpPr>
            <a:spLocks noGrp="1"/>
          </p:cNvSpPr>
          <p:nvPr>
            <p:ph type="dt" sz="quarter" idx="11"/>
          </p:nvPr>
        </p:nvSpPr>
        <p:spPr bwMode="auto">
          <a:xfrm>
            <a:off x="658681" y="6356351"/>
            <a:ext cx="2311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sl-SI"/>
              <a:t>10.9.2012</a:t>
            </a:r>
            <a:endParaRPr lang="en-US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Konferenca | Avtor</a:t>
            </a:r>
          </a:p>
        </p:txBody>
      </p:sp>
    </p:spTree>
    <p:extLst>
      <p:ext uri="{BB962C8B-B14F-4D97-AF65-F5344CB8AC3E}">
        <p14:creationId xmlns:p14="http://schemas.microsoft.com/office/powerpoint/2010/main" val="26859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94763" y="282574"/>
            <a:ext cx="695605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6EA-6B15-4CF5-9846-9339ECA0CBE5}" type="datetime1">
              <a:rPr lang="sl-SI" smtClean="0"/>
              <a:pPr/>
              <a:t>26/06/14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 ali ne BI? Copyright (c) 2008 Optilab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785" y="228600"/>
            <a:ext cx="2826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40588" y="282574"/>
            <a:ext cx="9906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7287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 - Več profesorje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44878" y="5611813"/>
            <a:ext cx="1429147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prstClr val="white"/>
                </a:solidFill>
                <a:cs typeface="Verdana"/>
              </a:rPr>
              <a:t>22. September</a:t>
            </a:r>
            <a:br>
              <a:rPr lang="en-US" sz="1050" dirty="0" smtClean="0">
                <a:solidFill>
                  <a:prstClr val="white"/>
                </a:solidFill>
                <a:cs typeface="Verdana"/>
              </a:rPr>
            </a:br>
            <a:r>
              <a:rPr lang="en-US" sz="1050" dirty="0" smtClean="0">
                <a:solidFill>
                  <a:prstClr val="white"/>
                </a:solidFill>
                <a:cs typeface="Verdana"/>
              </a:rPr>
              <a:t>2012</a:t>
            </a:r>
            <a:endParaRPr lang="en-US" sz="1050" b="1" dirty="0" smtClean="0">
              <a:solidFill>
                <a:prstClr val="white"/>
              </a:solidFill>
              <a:cs typeface="Verdana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332156" y="2903538"/>
            <a:ext cx="423001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k-SK" sz="2200">
                <a:solidFill>
                  <a:schemeClr val="bg1"/>
                </a:solidFill>
                <a:latin typeface="Verdana" charset="0"/>
              </a:rPr>
              <a:t>akad. prof. dr. Ime Priimek, </a:t>
            </a:r>
            <a:br>
              <a:rPr lang="sk-SK" sz="2200">
                <a:solidFill>
                  <a:schemeClr val="bg1"/>
                </a:solidFill>
                <a:latin typeface="Verdana" charset="0"/>
              </a:rPr>
            </a:br>
            <a:r>
              <a:rPr lang="sk-SK" sz="2200">
                <a:solidFill>
                  <a:schemeClr val="bg1"/>
                </a:solidFill>
                <a:latin typeface="Verdana" charset="0"/>
              </a:rPr>
              <a:t>prof. dr. Ime Ime2 Priimek, </a:t>
            </a:r>
            <a:br>
              <a:rPr lang="sk-SK" sz="2200">
                <a:solidFill>
                  <a:schemeClr val="bg1"/>
                </a:solidFill>
                <a:latin typeface="Verdana" charset="0"/>
              </a:rPr>
            </a:br>
            <a:r>
              <a:rPr lang="sk-SK" sz="2200">
                <a:solidFill>
                  <a:schemeClr val="bg1"/>
                </a:solidFill>
                <a:latin typeface="Verdana" charset="0"/>
              </a:rPr>
              <a:t>prof. dr. Ime Priimek</a:t>
            </a:r>
            <a:br>
              <a:rPr lang="sk-SK" sz="2200">
                <a:solidFill>
                  <a:schemeClr val="bg1"/>
                </a:solidFill>
                <a:latin typeface="Verdana" charset="0"/>
              </a:rPr>
            </a:br>
            <a:r>
              <a:rPr lang="en-US" sz="2200">
                <a:solidFill>
                  <a:schemeClr val="bg1"/>
                </a:solidFill>
                <a:latin typeface="Verdana" charset="0"/>
              </a:rPr>
              <a:t>-</a:t>
            </a:r>
          </a:p>
          <a:p>
            <a:r>
              <a:rPr lang="hr-HR" sz="2100" b="1">
                <a:solidFill>
                  <a:schemeClr val="bg1"/>
                </a:solidFill>
                <a:latin typeface="Verdana" charset="0"/>
              </a:rPr>
              <a:t>Interoperabilnost v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zdravstvenih sistemih,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standard OpenEHR in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primer uporabe arhetipov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za določitev podatkovnega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modela klinične študije</a:t>
            </a:r>
            <a:endParaRPr lang="en-US" sz="2100" b="1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0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- S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59452" y="939800"/>
            <a:ext cx="8618825" cy="800100"/>
          </a:xfrm>
        </p:spPr>
        <p:txBody>
          <a:bodyPr/>
          <a:lstStyle/>
          <a:p>
            <a:r>
              <a:rPr lang="sl-SI"/>
              <a:t>Naslov	</a:t>
            </a:r>
          </a:p>
        </p:txBody>
      </p:sp>
      <p:sp>
        <p:nvSpPr>
          <p:cNvPr id="12" name="Ograda vsebine 2"/>
          <p:cNvSpPr>
            <a:spLocks noGrp="1"/>
          </p:cNvSpPr>
          <p:nvPr>
            <p:ph idx="1"/>
          </p:nvPr>
        </p:nvSpPr>
        <p:spPr>
          <a:xfrm>
            <a:off x="659452" y="1897063"/>
            <a:ext cx="8618825" cy="4292600"/>
          </a:xfrm>
        </p:spPr>
        <p:txBody>
          <a:bodyPr/>
          <a:lstStyle/>
          <a:p>
            <a:r>
              <a:rPr lang="sl-SI"/>
              <a:t>Vsebina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10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F3430AF0-394E-CB41-8E56-6C184115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grada datuma 3"/>
          <p:cNvSpPr>
            <a:spLocks noGrp="1"/>
          </p:cNvSpPr>
          <p:nvPr>
            <p:ph type="dt" sz="quarter" idx="11"/>
          </p:nvPr>
        </p:nvSpPr>
        <p:spPr bwMode="auto">
          <a:xfrm>
            <a:off x="658681" y="6356351"/>
            <a:ext cx="2311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sl-SI"/>
              <a:t>10.9.2012</a:t>
            </a:r>
            <a:endParaRPr lang="en-US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Konferenca | Avtor</a:t>
            </a:r>
          </a:p>
        </p:txBody>
      </p:sp>
    </p:spTree>
    <p:extLst>
      <p:ext uri="{BB962C8B-B14F-4D97-AF65-F5344CB8AC3E}">
        <p14:creationId xmlns:p14="http://schemas.microsoft.com/office/powerpoint/2010/main" val="158931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- Slo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59452" y="939800"/>
            <a:ext cx="8618825" cy="800100"/>
          </a:xfrm>
        </p:spPr>
        <p:txBody>
          <a:bodyPr/>
          <a:lstStyle/>
          <a:p>
            <a:r>
              <a:rPr lang="sl-SI"/>
              <a:t>Naslov	</a:t>
            </a:r>
          </a:p>
        </p:txBody>
      </p:sp>
      <p:sp>
        <p:nvSpPr>
          <p:cNvPr id="12" name="Ograda vsebine 2"/>
          <p:cNvSpPr>
            <a:spLocks noGrp="1"/>
          </p:cNvSpPr>
          <p:nvPr>
            <p:ph idx="1" hasCustomPrompt="1"/>
          </p:nvPr>
        </p:nvSpPr>
        <p:spPr>
          <a:xfrm>
            <a:off x="659452" y="1897063"/>
            <a:ext cx="8618825" cy="42926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2300"/>
            </a:lvl1pPr>
            <a:lvl3pPr marL="1143000" indent="-228600">
              <a:buFont typeface="Wingdings" charset="2"/>
              <a:buChar char="§"/>
              <a:defRPr sz="17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r>
              <a:rPr lang="sl-SI" dirty="0" smtClean="0"/>
              <a:t>Vsebina</a:t>
            </a:r>
          </a:p>
          <a:p>
            <a:pPr lvl="1"/>
            <a:r>
              <a:rPr lang="sl-SI" dirty="0" smtClean="0"/>
              <a:t>Druga</a:t>
            </a:r>
          </a:p>
          <a:p>
            <a:pPr lvl="2"/>
            <a:r>
              <a:rPr lang="sl-SI" dirty="0" smtClean="0"/>
              <a:t>Tretja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10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69218C6-3DFD-1844-8FE1-F60203C94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27703" y="6568011"/>
            <a:ext cx="8618825" cy="279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l">
              <a:defRPr/>
            </a:pPr>
            <a:r>
              <a:rPr lang="sl-SI" sz="1050" b="1" noProof="0" dirty="0" smtClean="0"/>
              <a:t>L</a:t>
            </a:r>
            <a:r>
              <a:rPr lang="sl-SI" sz="1050" noProof="0" dirty="0" smtClean="0"/>
              <a:t>aboratory</a:t>
            </a:r>
            <a:r>
              <a:rPr lang="sl-SI" sz="1050" baseline="0" noProof="0" dirty="0" smtClean="0"/>
              <a:t> for </a:t>
            </a:r>
            <a:r>
              <a:rPr lang="sl-SI" sz="1050" b="1" baseline="0" noProof="0" dirty="0" smtClean="0"/>
              <a:t>D</a:t>
            </a:r>
            <a:r>
              <a:rPr lang="sl-SI" sz="1050" baseline="0" noProof="0" dirty="0" smtClean="0"/>
              <a:t>ata </a:t>
            </a:r>
            <a:r>
              <a:rPr lang="sl-SI" sz="1050" b="1" baseline="0" noProof="0" dirty="0" smtClean="0"/>
              <a:t>T</a:t>
            </a:r>
            <a:r>
              <a:rPr lang="sl-SI" sz="1050" baseline="0" noProof="0" dirty="0" smtClean="0"/>
              <a:t>ehnologies</a:t>
            </a:r>
            <a:endParaRPr lang="sl-SI" sz="105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77000"/>
            <a:ext cx="542582" cy="3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Vsebina- poglavj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10.9.2012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Konferenca | Avtor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881E-3B41-634D-97FE-8A18FA672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10.9.2012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Konferenca | Avtor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D943-24DE-294F-84ED-922FF44C1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3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- E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44878" y="5611813"/>
            <a:ext cx="1429147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prstClr val="white"/>
                </a:solidFill>
                <a:cs typeface="Verdana"/>
              </a:rPr>
              <a:t>22. September</a:t>
            </a:r>
            <a:br>
              <a:rPr lang="en-US" sz="1050" dirty="0" smtClean="0">
                <a:solidFill>
                  <a:prstClr val="white"/>
                </a:solidFill>
                <a:cs typeface="Verdana"/>
              </a:rPr>
            </a:br>
            <a:r>
              <a:rPr lang="en-US" sz="1050" dirty="0" smtClean="0">
                <a:solidFill>
                  <a:prstClr val="white"/>
                </a:solidFill>
                <a:cs typeface="Verdana"/>
              </a:rPr>
              <a:t>2012</a:t>
            </a:r>
            <a:endParaRPr lang="en-US" sz="1050" b="1" dirty="0" smtClean="0">
              <a:solidFill>
                <a:prstClr val="white"/>
              </a:solidFill>
              <a:cs typeface="Verdana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332156" y="2903538"/>
            <a:ext cx="423001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k-SK" sz="2200">
                <a:solidFill>
                  <a:schemeClr val="bg1"/>
                </a:solidFill>
                <a:latin typeface="Verdana" charset="0"/>
              </a:rPr>
              <a:t>akad. prof. dr. Ime Priimek, </a:t>
            </a:r>
            <a:br>
              <a:rPr lang="sk-SK" sz="2200">
                <a:solidFill>
                  <a:schemeClr val="bg1"/>
                </a:solidFill>
                <a:latin typeface="Verdana" charset="0"/>
              </a:rPr>
            </a:br>
            <a:r>
              <a:rPr lang="sk-SK" sz="2200">
                <a:solidFill>
                  <a:schemeClr val="bg1"/>
                </a:solidFill>
                <a:latin typeface="Verdana" charset="0"/>
              </a:rPr>
              <a:t>prof. dr. Ime Ime2 Priimek, </a:t>
            </a:r>
            <a:br>
              <a:rPr lang="sk-SK" sz="2200">
                <a:solidFill>
                  <a:schemeClr val="bg1"/>
                </a:solidFill>
                <a:latin typeface="Verdana" charset="0"/>
              </a:rPr>
            </a:br>
            <a:r>
              <a:rPr lang="sk-SK" sz="2200">
                <a:solidFill>
                  <a:schemeClr val="bg1"/>
                </a:solidFill>
                <a:latin typeface="Verdana" charset="0"/>
              </a:rPr>
              <a:t>prof. dr. Ime Priimek</a:t>
            </a:r>
            <a:br>
              <a:rPr lang="sk-SK" sz="2200">
                <a:solidFill>
                  <a:schemeClr val="bg1"/>
                </a:solidFill>
                <a:latin typeface="Verdana" charset="0"/>
              </a:rPr>
            </a:br>
            <a:r>
              <a:rPr lang="en-US" sz="2200">
                <a:solidFill>
                  <a:schemeClr val="bg1"/>
                </a:solidFill>
                <a:latin typeface="Verdana" charset="0"/>
              </a:rPr>
              <a:t>-</a:t>
            </a:r>
          </a:p>
          <a:p>
            <a:r>
              <a:rPr lang="hr-HR" sz="2100" b="1">
                <a:solidFill>
                  <a:schemeClr val="bg1"/>
                </a:solidFill>
                <a:latin typeface="Verdana" charset="0"/>
              </a:rPr>
              <a:t>ENG - Interoperabilnost v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zdravstvenih sistemih,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standard OpenEHR in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primer uporabe arhetipov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za določitev podatkovnega </a:t>
            </a:r>
            <a:br>
              <a:rPr lang="hr-HR" sz="2100" b="1">
                <a:solidFill>
                  <a:schemeClr val="bg1"/>
                </a:solidFill>
                <a:latin typeface="Verdana" charset="0"/>
              </a:rPr>
            </a:br>
            <a:r>
              <a:rPr lang="hr-HR" sz="2100" b="1">
                <a:solidFill>
                  <a:schemeClr val="bg1"/>
                </a:solidFill>
                <a:latin typeface="Verdana" charset="0"/>
              </a:rPr>
              <a:t>modela klinične študije</a:t>
            </a:r>
            <a:endParaRPr lang="en-US" sz="2100" b="1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- E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59452" y="939800"/>
            <a:ext cx="8618825" cy="800100"/>
          </a:xfrm>
        </p:spPr>
        <p:txBody>
          <a:bodyPr/>
          <a:lstStyle/>
          <a:p>
            <a:r>
              <a:rPr lang="sl-SI"/>
              <a:t>Naslov	</a:t>
            </a:r>
          </a:p>
        </p:txBody>
      </p:sp>
      <p:sp>
        <p:nvSpPr>
          <p:cNvPr id="12" name="Ograda vsebine 2"/>
          <p:cNvSpPr>
            <a:spLocks noGrp="1"/>
          </p:cNvSpPr>
          <p:nvPr>
            <p:ph idx="1"/>
          </p:nvPr>
        </p:nvSpPr>
        <p:spPr>
          <a:xfrm>
            <a:off x="659452" y="1897063"/>
            <a:ext cx="8618825" cy="4292600"/>
          </a:xfrm>
        </p:spPr>
        <p:txBody>
          <a:bodyPr/>
          <a:lstStyle/>
          <a:p>
            <a:r>
              <a:rPr lang="sl-SI"/>
              <a:t>Vsebina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10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20EC0B2-10E0-8E46-90F7-463597E49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grada datuma 3"/>
          <p:cNvSpPr>
            <a:spLocks noGrp="1"/>
          </p:cNvSpPr>
          <p:nvPr>
            <p:ph type="dt" sz="quarter" idx="11"/>
          </p:nvPr>
        </p:nvSpPr>
        <p:spPr bwMode="auto">
          <a:xfrm>
            <a:off x="658681" y="6356351"/>
            <a:ext cx="2311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sl-SI"/>
              <a:t>10.9.2012</a:t>
            </a:r>
            <a:endParaRPr lang="en-US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Konferenca | Avtor</a:t>
            </a:r>
          </a:p>
        </p:txBody>
      </p:sp>
    </p:spTree>
    <p:extLst>
      <p:ext uri="{BB962C8B-B14F-4D97-AF65-F5344CB8AC3E}">
        <p14:creationId xmlns:p14="http://schemas.microsoft.com/office/powerpoint/2010/main" val="278763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24744" y="274638"/>
            <a:ext cx="828595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341439"/>
            <a:ext cx="89154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12588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Helvetica"/>
                <a:ea typeface="MS PGothic" pitchFamily="34" charset="-128"/>
                <a:cs typeface="Helvetica"/>
              </a:defRPr>
            </a:lvl1pPr>
          </a:lstStyle>
          <a:p>
            <a:pPr>
              <a:defRPr/>
            </a:pPr>
            <a:r>
              <a:rPr lang="sl-SI" dirty="0" smtClean="0"/>
              <a:t>15. 7. 2013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0306" y="6356351"/>
            <a:ext cx="7268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Vmesno poročilo | UNI LJ, FRI, LPT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8277" y="6308725"/>
            <a:ext cx="546894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E0376821-9902-804B-9023-E6A099152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64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>
              <a:lumMod val="50000"/>
            </a:schemeClr>
          </a:solidFill>
          <a:latin typeface="Helvetica"/>
          <a:ea typeface="Verdana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/>
          <a:ea typeface="Verdana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Verdana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Verdan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tif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63" y="2387534"/>
            <a:ext cx="595008" cy="348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6108" y="2682008"/>
            <a:ext cx="142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200" dirty="0" smtClean="0">
                <a:latin typeface="Tahoma"/>
                <a:cs typeface="Tahoma"/>
              </a:rPr>
              <a:t>Laboratory for </a:t>
            </a:r>
          </a:p>
          <a:p>
            <a:pPr algn="ctr"/>
            <a:r>
              <a:rPr lang="sl-SI" sz="1200" dirty="0" smtClean="0">
                <a:latin typeface="Tahoma"/>
                <a:cs typeface="Tahoma"/>
              </a:rPr>
              <a:t>Data Technologies</a:t>
            </a:r>
            <a:endParaRPr lang="sl-SI"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Prototype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Strea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Evaluation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framework:</a:t>
            </a:r>
          </a:p>
          <a:p>
            <a:pPr lvl="1"/>
            <a:r>
              <a:rPr lang="en-US" dirty="0" smtClean="0"/>
              <a:t>Standard statistics </a:t>
            </a:r>
            <a:r>
              <a:rPr lang="en-US" dirty="0"/>
              <a:t>(classification: CA, </a:t>
            </a:r>
            <a:r>
              <a:rPr lang="en-US" dirty="0" smtClean="0"/>
              <a:t>Kappa, F, Rand index; regression: MAE, MAPE, RMSE, Pearson);</a:t>
            </a:r>
          </a:p>
          <a:p>
            <a:pPr lvl="1"/>
            <a:r>
              <a:rPr lang="en-US" dirty="0" smtClean="0"/>
              <a:t>Performance comparison: Q-statistics </a:t>
            </a:r>
          </a:p>
          <a:p>
            <a:pPr lvl="1"/>
            <a:endParaRPr lang="en-US" dirty="0" smtClean="0"/>
          </a:p>
          <a:p>
            <a:r>
              <a:rPr lang="sl-SI" dirty="0" smtClean="0"/>
              <a:t>Datasets:</a:t>
            </a:r>
          </a:p>
          <a:p>
            <a:pPr lvl="1"/>
            <a:r>
              <a:rPr lang="sl-SI" dirty="0" smtClean="0"/>
              <a:t>Flight delay prediction (USA, 1987-2008);</a:t>
            </a:r>
          </a:p>
          <a:p>
            <a:pPr lvl="1"/>
            <a:r>
              <a:rPr lang="sl-SI" dirty="0" smtClean="0"/>
              <a:t>Electricity market price (New South Wales, Australia)</a:t>
            </a:r>
          </a:p>
          <a:p>
            <a:pPr lvl="1"/>
            <a:r>
              <a:rPr lang="sl-SI" dirty="0" smtClean="0"/>
              <a:t>Electric energy consumption (Portugal);</a:t>
            </a:r>
          </a:p>
          <a:p>
            <a:pPr lvl="1"/>
            <a:r>
              <a:rPr lang="sl-SI" dirty="0" smtClean="0"/>
              <a:t>Solar energy forecast (USA, Oclahoma)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828" y="2767925"/>
            <a:ext cx="2748564" cy="9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delay prediction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delays-Q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61" y="3840220"/>
            <a:ext cx="7114441" cy="2710264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26" y="1950977"/>
            <a:ext cx="505963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marketplace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 descr="prices-Q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34" y="3840220"/>
            <a:ext cx="7011430" cy="2671022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26" y="1950977"/>
            <a:ext cx="500315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energy consumption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" name="Picture 11" descr="portugal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9" y="3833633"/>
            <a:ext cx="3779999" cy="1440000"/>
          </a:xfrm>
          <a:prstGeom prst="rect">
            <a:avLst/>
          </a:prstGeom>
        </p:spPr>
      </p:pic>
      <p:pic>
        <p:nvPicPr>
          <p:cNvPr id="13" name="Picture 12" descr="portugal-MAPE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61" y="3833633"/>
            <a:ext cx="3779999" cy="1440000"/>
          </a:xfrm>
          <a:prstGeom prst="rect">
            <a:avLst/>
          </a:prstGeom>
        </p:spPr>
      </p:pic>
      <p:pic>
        <p:nvPicPr>
          <p:cNvPr id="14" name="Picture 13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62" y="1832179"/>
            <a:ext cx="4973519" cy="1800000"/>
          </a:xfrm>
          <a:prstGeom prst="rect">
            <a:avLst/>
          </a:prstGeom>
        </p:spPr>
      </p:pic>
      <p:pic>
        <p:nvPicPr>
          <p:cNvPr id="15" name="Picture 14" descr="portugal-Q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10" y="5418000"/>
            <a:ext cx="397221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forecast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97" y="1739900"/>
            <a:ext cx="5118749" cy="1800000"/>
          </a:xfrm>
          <a:prstGeom prst="rect">
            <a:avLst/>
          </a:prstGeom>
        </p:spPr>
      </p:pic>
      <p:pic>
        <p:nvPicPr>
          <p:cNvPr id="14" name="Picture 13" descr="solar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15" y="3669090"/>
            <a:ext cx="3780000" cy="1440000"/>
          </a:xfrm>
          <a:prstGeom prst="rect">
            <a:avLst/>
          </a:prstGeom>
        </p:spPr>
      </p:pic>
      <p:pic>
        <p:nvPicPr>
          <p:cNvPr id="15" name="Picture 14" descr="solar-MAPE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2" y="3669090"/>
            <a:ext cx="3780000" cy="1440000"/>
          </a:xfrm>
          <a:prstGeom prst="rect">
            <a:avLst/>
          </a:prstGeom>
        </p:spPr>
      </p:pic>
      <p:pic>
        <p:nvPicPr>
          <p:cNvPr id="16" name="Picture 15" descr="solar-Q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6" y="5109090"/>
            <a:ext cx="378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Conclusions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stream mining </a:t>
            </a:r>
            <a:r>
              <a:rPr lang="en-US" dirty="0" smtClean="0">
                <a:solidFill>
                  <a:schemeClr val="tx2"/>
                </a:solidFill>
              </a:rPr>
              <a:t>expert knowledge </a:t>
            </a:r>
            <a:r>
              <a:rPr lang="en-US" dirty="0" smtClean="0"/>
              <a:t>is required;</a:t>
            </a:r>
          </a:p>
          <a:p>
            <a:r>
              <a:rPr lang="en-US" dirty="0" smtClean="0"/>
              <a:t>The expert knowledge is sufficiently routinized and can be </a:t>
            </a:r>
            <a:r>
              <a:rPr lang="en-US" dirty="0" smtClean="0">
                <a:solidFill>
                  <a:srgbClr val="B4162C"/>
                </a:solidFill>
              </a:rPr>
              <a:t>captured</a:t>
            </a:r>
            <a:r>
              <a:rPr lang="en-US" dirty="0" smtClean="0"/>
              <a:t> as explicit knowledge and </a:t>
            </a:r>
            <a:r>
              <a:rPr lang="en-US" dirty="0" smtClean="0">
                <a:solidFill>
                  <a:srgbClr val="B4162C"/>
                </a:solidFill>
              </a:rPr>
              <a:t>computerized</a:t>
            </a:r>
            <a:r>
              <a:rPr lang="en-US" dirty="0" smtClean="0"/>
              <a:t>;</a:t>
            </a:r>
          </a:p>
          <a:p>
            <a:r>
              <a:rPr lang="en-US" dirty="0" smtClean="0"/>
              <a:t>Important finding for the development of IS on the field of big data, </a:t>
            </a:r>
            <a:r>
              <a:rPr lang="en-US" dirty="0" err="1" smtClean="0"/>
              <a:t>IoT</a:t>
            </a:r>
            <a:r>
              <a:rPr lang="en-US" dirty="0" smtClean="0"/>
              <a:t> and similar.</a:t>
            </a:r>
          </a:p>
          <a:p>
            <a:r>
              <a:rPr lang="en-US" dirty="0" smtClean="0"/>
              <a:t>Further work:</a:t>
            </a:r>
          </a:p>
          <a:p>
            <a:pPr lvl="1"/>
            <a:r>
              <a:rPr lang="en-US" dirty="0"/>
              <a:t>Full deployment of the meta learner (different learning techniques possible);</a:t>
            </a:r>
          </a:p>
          <a:p>
            <a:pPr lvl="1"/>
            <a:r>
              <a:rPr lang="en-US" dirty="0"/>
              <a:t>Evaluation on more datasets;</a:t>
            </a:r>
          </a:p>
          <a:p>
            <a:pPr lvl="1"/>
            <a:r>
              <a:rPr lang="en-US" dirty="0"/>
              <a:t>Testing in real settings (time complexity, required resources, problem scalability…)</a:t>
            </a:r>
            <a:r>
              <a:rPr lang="en-US" dirty="0" smtClean="0"/>
              <a:t>;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0731" y="1930860"/>
            <a:ext cx="8424936" cy="4176463"/>
          </a:xfrm>
          <a:prstGeom prst="roundRect">
            <a:avLst>
              <a:gd name="adj" fmla="val 7709"/>
            </a:avLst>
          </a:prstGeom>
          <a:solidFill>
            <a:schemeClr val="bg2">
              <a:lumMod val="90000"/>
            </a:schemeClr>
          </a:solidFill>
          <a:ln w="76200" cap="flat" cmpd="sng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lIns="36000" r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06755" y="3154996"/>
            <a:ext cx="8031850" cy="1008112"/>
          </a:xfrm>
          <a:prstGeom prst="roundRect">
            <a:avLst>
              <a:gd name="adj" fmla="val 5168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288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latin typeface="Calibri"/>
              </a:rPr>
              <a:t>Industry specific adoption layer</a:t>
            </a:r>
            <a:endParaRPr lang="en-US" sz="2000" b="1" kern="0" dirty="0"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78067" y="4307124"/>
            <a:ext cx="7960538" cy="1511201"/>
          </a:xfrm>
          <a:prstGeom prst="roundRect">
            <a:avLst>
              <a:gd name="adj" fmla="val 10084"/>
            </a:avLst>
          </a:prstGeom>
          <a:solidFill>
            <a:srgbClr val="CF7977"/>
          </a:soli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kern="0" dirty="0" smtClean="0">
                <a:solidFill>
                  <a:sysClr val="window" lastClr="FFFFFF"/>
                </a:solidFill>
                <a:latin typeface="Calibri"/>
              </a:rPr>
              <a:t>Occapi</a:t>
            </a:r>
            <a:r>
              <a:rPr lang="sl-SI" sz="2800" b="1" kern="0" baseline="66000" dirty="0" smtClean="0">
                <a:solidFill>
                  <a:sysClr val="window" lastClr="FFFFFF"/>
                </a:solidFill>
                <a:latin typeface="Calibri"/>
              </a:rPr>
              <a:t>TM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ysClr val="window" lastClr="FFFFFF"/>
                </a:solidFill>
                <a:latin typeface="Calibri"/>
              </a:rPr>
              <a:t>RR3 </a:t>
            </a:r>
            <a:r>
              <a:rPr lang="sl-SI" b="1" kern="0" dirty="0">
                <a:solidFill>
                  <a:sysClr val="window" lastClr="FFFFFF"/>
                </a:solidFill>
                <a:latin typeface="Calibri"/>
              </a:rPr>
              <a:t>– </a:t>
            </a:r>
            <a:r>
              <a:rPr lang="pl-PL" b="1" kern="0" dirty="0" smtClean="0">
                <a:solidFill>
                  <a:sysClr val="window" lastClr="FFFFFF"/>
                </a:solidFill>
                <a:latin typeface="Calibri"/>
              </a:rPr>
              <a:t>Open Intelligent Communication Platform </a:t>
            </a:r>
            <a:endParaRPr lang="sl-SI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912" y="3227525"/>
            <a:ext cx="1291144" cy="827248"/>
          </a:xfrm>
          <a:prstGeom prst="roundRect">
            <a:avLst>
              <a:gd name="adj" fmla="val 6535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12" name="Rounded Rectangle 11"/>
          <p:cNvSpPr/>
          <p:nvPr/>
        </p:nvSpPr>
        <p:spPr>
          <a:xfrm>
            <a:off x="2419518" y="3227525"/>
            <a:ext cx="1291144" cy="827248"/>
          </a:xfrm>
          <a:prstGeom prst="roundRect">
            <a:avLst>
              <a:gd name="adj" fmla="val 6535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13" name="Rounded Rectangle 12"/>
          <p:cNvSpPr/>
          <p:nvPr/>
        </p:nvSpPr>
        <p:spPr>
          <a:xfrm>
            <a:off x="978763" y="4307124"/>
            <a:ext cx="7954693" cy="1511201"/>
          </a:xfrm>
          <a:prstGeom prst="roundRect">
            <a:avLst>
              <a:gd name="adj" fmla="val 10994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/>
          </a:p>
        </p:txBody>
      </p:sp>
      <p:grpSp>
        <p:nvGrpSpPr>
          <p:cNvPr id="14" name="Group 13"/>
          <p:cNvGrpSpPr/>
          <p:nvPr/>
        </p:nvGrpSpPr>
        <p:grpSpPr>
          <a:xfrm>
            <a:off x="3930246" y="2146883"/>
            <a:ext cx="1080965" cy="3642868"/>
            <a:chOff x="3635051" y="1844823"/>
            <a:chExt cx="1080965" cy="3642868"/>
          </a:xfrm>
        </p:grpSpPr>
        <p:sp>
          <p:nvSpPr>
            <p:cNvPr id="15" name="Rounded Rectangle 14"/>
            <p:cNvSpPr/>
            <p:nvPr/>
          </p:nvSpPr>
          <p:spPr>
            <a:xfrm>
              <a:off x="3635051" y="1844825"/>
              <a:ext cx="1080965" cy="3642866"/>
            </a:xfrm>
            <a:prstGeom prst="roundRect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635051" y="1844823"/>
              <a:ext cx="1080965" cy="84827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smtClean="0">
                  <a:solidFill>
                    <a:schemeClr val="tx1"/>
                  </a:solidFill>
                </a:rPr>
                <a:t>Smart House/</a:t>
              </a:r>
              <a:br>
                <a:rPr lang="en-US" sz="1000" b="1" smtClean="0">
                  <a:solidFill>
                    <a:schemeClr val="tx1"/>
                  </a:solidFill>
                </a:rPr>
              </a:br>
              <a:r>
                <a:rPr lang="en-US" sz="1000" b="1" smtClean="0">
                  <a:solidFill>
                    <a:schemeClr val="tx1"/>
                  </a:solidFill>
                </a:rPr>
                <a:t>Building/</a:t>
              </a:r>
              <a:br>
                <a:rPr lang="en-US" sz="1000" b="1" smtClean="0">
                  <a:solidFill>
                    <a:schemeClr val="tx1"/>
                  </a:solidFill>
                </a:rPr>
              </a:br>
              <a:r>
                <a:rPr lang="en-US" sz="1000" b="1" smtClean="0">
                  <a:solidFill>
                    <a:schemeClr val="tx1"/>
                  </a:solidFill>
                </a:rPr>
                <a:t>City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83219" y="2146884"/>
            <a:ext cx="864096" cy="3642867"/>
            <a:chOff x="4788024" y="1844824"/>
            <a:chExt cx="864096" cy="3642867"/>
          </a:xfrm>
        </p:grpSpPr>
        <p:sp>
          <p:nvSpPr>
            <p:cNvPr id="18" name="Rounded Rectangle 17"/>
            <p:cNvSpPr/>
            <p:nvPr/>
          </p:nvSpPr>
          <p:spPr>
            <a:xfrm>
              <a:off x="4788025" y="1844825"/>
              <a:ext cx="864095" cy="3642866"/>
            </a:xfrm>
            <a:prstGeom prst="roundRect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788024" y="1844824"/>
              <a:ext cx="864096" cy="8482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000" b="1" smtClean="0">
                  <a:solidFill>
                    <a:schemeClr val="tx1"/>
                  </a:solidFill>
                </a:rPr>
                <a:t>Smart Energy/Grid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9323" y="2175459"/>
            <a:ext cx="1008111" cy="3642866"/>
            <a:chOff x="5724128" y="1844824"/>
            <a:chExt cx="1008111" cy="3642866"/>
          </a:xfrm>
        </p:grpSpPr>
        <p:sp>
          <p:nvSpPr>
            <p:cNvPr id="21" name="Rounded Rectangle 20"/>
            <p:cNvSpPr/>
            <p:nvPr/>
          </p:nvSpPr>
          <p:spPr>
            <a:xfrm>
              <a:off x="5724129" y="1844824"/>
              <a:ext cx="1008110" cy="3642866"/>
            </a:xfrm>
            <a:prstGeom prst="roundRect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1844824"/>
              <a:ext cx="1008111" cy="8640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Smart Traffic/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Lights/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Transport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99444" y="2138105"/>
            <a:ext cx="864095" cy="3642866"/>
            <a:chOff x="6804249" y="1836045"/>
            <a:chExt cx="864095" cy="3642866"/>
          </a:xfrm>
        </p:grpSpPr>
        <p:sp>
          <p:nvSpPr>
            <p:cNvPr id="24" name="Rounded Rectangle 23"/>
            <p:cNvSpPr/>
            <p:nvPr/>
          </p:nvSpPr>
          <p:spPr>
            <a:xfrm>
              <a:off x="6804250" y="1836045"/>
              <a:ext cx="864094" cy="3642866"/>
            </a:xfrm>
            <a:prstGeom prst="roundRect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804249" y="1844824"/>
              <a:ext cx="864095" cy="8640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000" b="1" smtClean="0">
                  <a:solidFill>
                    <a:schemeClr val="tx1"/>
                  </a:solidFill>
                </a:rPr>
                <a:t>eTolling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35547" y="2138972"/>
            <a:ext cx="864095" cy="3670452"/>
            <a:chOff x="7740352" y="1836912"/>
            <a:chExt cx="864095" cy="3670452"/>
          </a:xfrm>
        </p:grpSpPr>
        <p:sp>
          <p:nvSpPr>
            <p:cNvPr id="27" name="Rounded Rectangle 26"/>
            <p:cNvSpPr/>
            <p:nvPr/>
          </p:nvSpPr>
          <p:spPr>
            <a:xfrm>
              <a:off x="7740352" y="1864498"/>
              <a:ext cx="864094" cy="3642866"/>
            </a:xfrm>
            <a:prstGeom prst="roundRect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740352" y="1836912"/>
              <a:ext cx="864095" cy="8640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000" b="1" smtClean="0">
                  <a:solidFill>
                    <a:schemeClr val="tx1"/>
                  </a:solidFill>
                </a:rPr>
                <a:t>eHealth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8067" y="2138105"/>
            <a:ext cx="1302834" cy="3642866"/>
            <a:chOff x="682872" y="1836045"/>
            <a:chExt cx="1302834" cy="3642866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82873" y="2925465"/>
              <a:ext cx="1296988" cy="827248"/>
            </a:xfrm>
            <a:prstGeom prst="roundRect">
              <a:avLst>
                <a:gd name="adj" fmla="val 10084"/>
              </a:avLst>
            </a:prstGeom>
            <a:solidFill>
              <a:srgbClr val="CF797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smtClean="0">
                  <a:solidFill>
                    <a:sysClr val="window" lastClr="FFFFFF"/>
                  </a:solidFill>
                  <a:latin typeface="Calibri"/>
                </a:rPr>
                <a:t>RR1 – Intelligent Infrastructure</a:t>
              </a:r>
              <a:endParaRPr lang="en-US" sz="1400" b="1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82872" y="1844824"/>
              <a:ext cx="1296989" cy="86409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 smtClean="0"/>
                <a:t>Telecom Operators</a:t>
              </a:r>
              <a:endParaRPr lang="sl-SI" sz="14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8717" y="1836045"/>
              <a:ext cx="1296989" cy="3642866"/>
            </a:xfrm>
            <a:prstGeom prst="roundRect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19518" y="2138105"/>
            <a:ext cx="1311316" cy="3642866"/>
            <a:chOff x="2124323" y="1836045"/>
            <a:chExt cx="1311316" cy="3642866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2124323" y="2925465"/>
              <a:ext cx="1295400" cy="827248"/>
            </a:xfrm>
            <a:prstGeom prst="roundRect">
              <a:avLst>
                <a:gd name="adj" fmla="val 10084"/>
              </a:avLst>
            </a:prstGeom>
            <a:solidFill>
              <a:srgbClr val="CF7977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smtClean="0">
                  <a:solidFill>
                    <a:sysClr val="window" lastClr="FFFFFF"/>
                  </a:solidFill>
                  <a:latin typeface="Calibri"/>
                </a:rPr>
                <a:t>RR2 - Services and Things management</a:t>
              </a:r>
              <a:endParaRPr lang="en-US" sz="2800" b="1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8650" y="1844824"/>
              <a:ext cx="1296989" cy="8482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200" b="1" dirty="0" smtClean="0"/>
                <a:t>SME</a:t>
              </a:r>
            </a:p>
            <a:p>
              <a:pPr algn="ctr"/>
              <a:r>
                <a:rPr lang="sl-SI" sz="1200" b="1" dirty="0" smtClean="0"/>
                <a:t>Asset &amp; Time mgmt</a:t>
              </a:r>
              <a:endParaRPr lang="sl-SI" sz="12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38650" y="1836045"/>
              <a:ext cx="1296989" cy="3642866"/>
            </a:xfrm>
            <a:prstGeom prst="roundRect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3200"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22" y="60033"/>
            <a:ext cx="3370649" cy="1759534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59452" y="939800"/>
            <a:ext cx="8618825" cy="800100"/>
          </a:xfrm>
        </p:spPr>
        <p:txBody>
          <a:bodyPr/>
          <a:lstStyle/>
          <a:p>
            <a:r>
              <a:rPr lang="sl-SI" dirty="0" smtClean="0"/>
              <a:t>Motivation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78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21243"/>
            <a:ext cx="4976377" cy="3327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98054" y="2307967"/>
            <a:ext cx="25811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000" dirty="0" err="1" smtClean="0">
                <a:latin typeface="+mj-lt"/>
              </a:rPr>
              <a:t>BigData</a:t>
            </a:r>
            <a:endParaRPr lang="en-US" sz="2000" dirty="0" smtClean="0">
              <a:latin typeface="+mj-lt"/>
            </a:endParaRPr>
          </a:p>
          <a:p>
            <a:pPr marL="342900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Real Time Processing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CEP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Prediction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Open connectors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BAM, Dashboards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59452" y="939800"/>
            <a:ext cx="8618825" cy="800100"/>
          </a:xfrm>
        </p:spPr>
        <p:txBody>
          <a:bodyPr/>
          <a:lstStyle/>
          <a:p>
            <a:r>
              <a:rPr lang="sl-SI" dirty="0" smtClean="0"/>
              <a:t>IoT Platforms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17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9267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shot 2014-06-15 22.3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8" y="0"/>
            <a:ext cx="971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5827274" y="2225014"/>
            <a:ext cx="1439991" cy="2409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1" name="Rectangle 120"/>
          <p:cNvSpPr/>
          <p:nvPr/>
        </p:nvSpPr>
        <p:spPr>
          <a:xfrm>
            <a:off x="2498898" y="2225014"/>
            <a:ext cx="1592487" cy="24095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5" name="Rectangle 84"/>
          <p:cNvSpPr/>
          <p:nvPr/>
        </p:nvSpPr>
        <p:spPr>
          <a:xfrm>
            <a:off x="3520104" y="2225014"/>
            <a:ext cx="2307171" cy="2409598"/>
          </a:xfrm>
          <a:prstGeom prst="rect">
            <a:avLst/>
          </a:prstGeom>
          <a:solidFill>
            <a:srgbClr val="EDF2F9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492876"/>
            <a:ext cx="2311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D3E3D4-31D8-4EA5-A22F-E13352C0052D}" type="slidenum">
              <a:rPr lang="en-US" smtClean="0">
                <a:solidFill>
                  <a:schemeClr val="bg1"/>
                </a:solidFill>
                <a:latin typeface="Diverda Sans Com Bold" pitchFamily="2" charset="-1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chemeClr val="bg1"/>
              </a:solidFill>
              <a:latin typeface="Diverda Sans Com Bold" pitchFamily="2" charset="-18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84550" y="6492876"/>
            <a:ext cx="35496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Diverda Sans Com Bold" pitchFamily="2" charset="-18"/>
              </a:rPr>
              <a:t>Copyright (c) 2013 FRI-LPT, FE-LTFE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98897" y="2186340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20888" y="2225014"/>
            <a:ext cx="78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421950" y="3670774"/>
            <a:ext cx="78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20888" y="4152694"/>
            <a:ext cx="78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420888" y="4634612"/>
            <a:ext cx="484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54914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43311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31707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20103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08500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96896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85292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73689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62085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50481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38878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27274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15669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99958" y="2225014"/>
            <a:ext cx="47673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54914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39898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31707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519073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08500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094808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85292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73689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958411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49485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38878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827274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115669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399330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498897" y="3670774"/>
            <a:ext cx="47683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498897" y="4152694"/>
            <a:ext cx="47683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2526994" y="4653716"/>
            <a:ext cx="4108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spc="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00    01    02    03    04    05    06    07    08    09    10   11    12    13    14    15    16</a:t>
            </a:r>
            <a:endParaRPr lang="sl-SI" sz="800" spc="4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852473" y="2120239"/>
            <a:ext cx="54373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0.010%</a:t>
            </a: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0.008%</a:t>
            </a: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0.006%</a:t>
            </a: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0.004%</a:t>
            </a: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0.002%</a:t>
            </a: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0.000%</a:t>
            </a:r>
            <a:endParaRPr lang="sl-SI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6690472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978868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267264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97329" y="4634612"/>
            <a:ext cx="0" cy="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689475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978868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267264" y="2225014"/>
            <a:ext cx="0" cy="2409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/>
          <p:cNvSpPr/>
          <p:nvPr/>
        </p:nvSpPr>
        <p:spPr>
          <a:xfrm>
            <a:off x="4091386" y="2681288"/>
            <a:ext cx="1728390" cy="862012"/>
          </a:xfrm>
          <a:custGeom>
            <a:avLst/>
            <a:gdLst>
              <a:gd name="connsiteX0" fmla="*/ 0 w 1595437"/>
              <a:gd name="connsiteY0" fmla="*/ 862012 h 862012"/>
              <a:gd name="connsiteX1" fmla="*/ 14287 w 1595437"/>
              <a:gd name="connsiteY1" fmla="*/ 838200 h 862012"/>
              <a:gd name="connsiteX2" fmla="*/ 42862 w 1595437"/>
              <a:gd name="connsiteY2" fmla="*/ 795337 h 862012"/>
              <a:gd name="connsiteX3" fmla="*/ 61912 w 1595437"/>
              <a:gd name="connsiteY3" fmla="*/ 766762 h 862012"/>
              <a:gd name="connsiteX4" fmla="*/ 80962 w 1595437"/>
              <a:gd name="connsiteY4" fmla="*/ 742950 h 862012"/>
              <a:gd name="connsiteX5" fmla="*/ 85725 w 1595437"/>
              <a:gd name="connsiteY5" fmla="*/ 728662 h 862012"/>
              <a:gd name="connsiteX6" fmla="*/ 95250 w 1595437"/>
              <a:gd name="connsiteY6" fmla="*/ 714375 h 862012"/>
              <a:gd name="connsiteX7" fmla="*/ 104775 w 1595437"/>
              <a:gd name="connsiteY7" fmla="*/ 685800 h 862012"/>
              <a:gd name="connsiteX8" fmla="*/ 109537 w 1595437"/>
              <a:gd name="connsiteY8" fmla="*/ 666750 h 862012"/>
              <a:gd name="connsiteX9" fmla="*/ 119062 w 1595437"/>
              <a:gd name="connsiteY9" fmla="*/ 638175 h 862012"/>
              <a:gd name="connsiteX10" fmla="*/ 147637 w 1595437"/>
              <a:gd name="connsiteY10" fmla="*/ 595312 h 862012"/>
              <a:gd name="connsiteX11" fmla="*/ 157162 w 1595437"/>
              <a:gd name="connsiteY11" fmla="*/ 581025 h 862012"/>
              <a:gd name="connsiteX12" fmla="*/ 166687 w 1595437"/>
              <a:gd name="connsiteY12" fmla="*/ 552450 h 862012"/>
              <a:gd name="connsiteX13" fmla="*/ 180975 w 1595437"/>
              <a:gd name="connsiteY13" fmla="*/ 523875 h 862012"/>
              <a:gd name="connsiteX14" fmla="*/ 190500 w 1595437"/>
              <a:gd name="connsiteY14" fmla="*/ 538162 h 862012"/>
              <a:gd name="connsiteX15" fmla="*/ 219075 w 1595437"/>
              <a:gd name="connsiteY15" fmla="*/ 566737 h 862012"/>
              <a:gd name="connsiteX16" fmla="*/ 228600 w 1595437"/>
              <a:gd name="connsiteY16" fmla="*/ 581025 h 862012"/>
              <a:gd name="connsiteX17" fmla="*/ 257175 w 1595437"/>
              <a:gd name="connsiteY17" fmla="*/ 609600 h 862012"/>
              <a:gd name="connsiteX18" fmla="*/ 266700 w 1595437"/>
              <a:gd name="connsiteY18" fmla="*/ 623887 h 862012"/>
              <a:gd name="connsiteX19" fmla="*/ 280987 w 1595437"/>
              <a:gd name="connsiteY19" fmla="*/ 633412 h 862012"/>
              <a:gd name="connsiteX20" fmla="*/ 304800 w 1595437"/>
              <a:gd name="connsiteY20" fmla="*/ 661987 h 862012"/>
              <a:gd name="connsiteX21" fmla="*/ 319087 w 1595437"/>
              <a:gd name="connsiteY21" fmla="*/ 671512 h 862012"/>
              <a:gd name="connsiteX22" fmla="*/ 338137 w 1595437"/>
              <a:gd name="connsiteY22" fmla="*/ 714375 h 862012"/>
              <a:gd name="connsiteX23" fmla="*/ 390525 w 1595437"/>
              <a:gd name="connsiteY23" fmla="*/ 728662 h 862012"/>
              <a:gd name="connsiteX24" fmla="*/ 419100 w 1595437"/>
              <a:gd name="connsiteY24" fmla="*/ 723900 h 862012"/>
              <a:gd name="connsiteX25" fmla="*/ 428625 w 1595437"/>
              <a:gd name="connsiteY25" fmla="*/ 709612 h 862012"/>
              <a:gd name="connsiteX26" fmla="*/ 442912 w 1595437"/>
              <a:gd name="connsiteY26" fmla="*/ 690562 h 862012"/>
              <a:gd name="connsiteX27" fmla="*/ 447675 w 1595437"/>
              <a:gd name="connsiteY27" fmla="*/ 676275 h 862012"/>
              <a:gd name="connsiteX28" fmla="*/ 452437 w 1595437"/>
              <a:gd name="connsiteY28" fmla="*/ 690562 h 862012"/>
              <a:gd name="connsiteX29" fmla="*/ 457200 w 1595437"/>
              <a:gd name="connsiteY29" fmla="*/ 728662 h 862012"/>
              <a:gd name="connsiteX30" fmla="*/ 466725 w 1595437"/>
              <a:gd name="connsiteY30" fmla="*/ 757237 h 862012"/>
              <a:gd name="connsiteX31" fmla="*/ 481012 w 1595437"/>
              <a:gd name="connsiteY31" fmla="*/ 762000 h 862012"/>
              <a:gd name="connsiteX32" fmla="*/ 485775 w 1595437"/>
              <a:gd name="connsiteY32" fmla="*/ 776287 h 862012"/>
              <a:gd name="connsiteX33" fmla="*/ 504825 w 1595437"/>
              <a:gd name="connsiteY33" fmla="*/ 747712 h 862012"/>
              <a:gd name="connsiteX34" fmla="*/ 528637 w 1595437"/>
              <a:gd name="connsiteY34" fmla="*/ 709612 h 862012"/>
              <a:gd name="connsiteX35" fmla="*/ 538162 w 1595437"/>
              <a:gd name="connsiteY35" fmla="*/ 695325 h 862012"/>
              <a:gd name="connsiteX36" fmla="*/ 552450 w 1595437"/>
              <a:gd name="connsiteY36" fmla="*/ 666750 h 862012"/>
              <a:gd name="connsiteX37" fmla="*/ 557212 w 1595437"/>
              <a:gd name="connsiteY37" fmla="*/ 652462 h 862012"/>
              <a:gd name="connsiteX38" fmla="*/ 576262 w 1595437"/>
              <a:gd name="connsiteY38" fmla="*/ 623887 h 862012"/>
              <a:gd name="connsiteX39" fmla="*/ 585787 w 1595437"/>
              <a:gd name="connsiteY39" fmla="*/ 595312 h 862012"/>
              <a:gd name="connsiteX40" fmla="*/ 604837 w 1595437"/>
              <a:gd name="connsiteY40" fmla="*/ 566737 h 862012"/>
              <a:gd name="connsiteX41" fmla="*/ 609600 w 1595437"/>
              <a:gd name="connsiteY41" fmla="*/ 552450 h 862012"/>
              <a:gd name="connsiteX42" fmla="*/ 623887 w 1595437"/>
              <a:gd name="connsiteY42" fmla="*/ 547687 h 862012"/>
              <a:gd name="connsiteX43" fmla="*/ 647700 w 1595437"/>
              <a:gd name="connsiteY43" fmla="*/ 576262 h 862012"/>
              <a:gd name="connsiteX44" fmla="*/ 661987 w 1595437"/>
              <a:gd name="connsiteY44" fmla="*/ 628650 h 862012"/>
              <a:gd name="connsiteX45" fmla="*/ 671512 w 1595437"/>
              <a:gd name="connsiteY45" fmla="*/ 657225 h 862012"/>
              <a:gd name="connsiteX46" fmla="*/ 676275 w 1595437"/>
              <a:gd name="connsiteY46" fmla="*/ 671512 h 862012"/>
              <a:gd name="connsiteX47" fmla="*/ 695325 w 1595437"/>
              <a:gd name="connsiteY47" fmla="*/ 657225 h 862012"/>
              <a:gd name="connsiteX48" fmla="*/ 709612 w 1595437"/>
              <a:gd name="connsiteY48" fmla="*/ 642937 h 862012"/>
              <a:gd name="connsiteX49" fmla="*/ 738187 w 1595437"/>
              <a:gd name="connsiteY49" fmla="*/ 623887 h 862012"/>
              <a:gd name="connsiteX50" fmla="*/ 747712 w 1595437"/>
              <a:gd name="connsiteY50" fmla="*/ 642937 h 862012"/>
              <a:gd name="connsiteX51" fmla="*/ 757237 w 1595437"/>
              <a:gd name="connsiteY51" fmla="*/ 657225 h 862012"/>
              <a:gd name="connsiteX52" fmla="*/ 766762 w 1595437"/>
              <a:gd name="connsiteY52" fmla="*/ 685800 h 862012"/>
              <a:gd name="connsiteX53" fmla="*/ 771525 w 1595437"/>
              <a:gd name="connsiteY53" fmla="*/ 700087 h 862012"/>
              <a:gd name="connsiteX54" fmla="*/ 800100 w 1595437"/>
              <a:gd name="connsiteY54" fmla="*/ 700087 h 862012"/>
              <a:gd name="connsiteX55" fmla="*/ 819150 w 1595437"/>
              <a:gd name="connsiteY55" fmla="*/ 695325 h 862012"/>
              <a:gd name="connsiteX56" fmla="*/ 838200 w 1595437"/>
              <a:gd name="connsiteY56" fmla="*/ 647700 h 862012"/>
              <a:gd name="connsiteX57" fmla="*/ 842962 w 1595437"/>
              <a:gd name="connsiteY57" fmla="*/ 619125 h 862012"/>
              <a:gd name="connsiteX58" fmla="*/ 852487 w 1595437"/>
              <a:gd name="connsiteY58" fmla="*/ 533400 h 862012"/>
              <a:gd name="connsiteX59" fmla="*/ 857250 w 1595437"/>
              <a:gd name="connsiteY59" fmla="*/ 471487 h 862012"/>
              <a:gd name="connsiteX60" fmla="*/ 862012 w 1595437"/>
              <a:gd name="connsiteY60" fmla="*/ 452437 h 862012"/>
              <a:gd name="connsiteX61" fmla="*/ 866775 w 1595437"/>
              <a:gd name="connsiteY61" fmla="*/ 428625 h 862012"/>
              <a:gd name="connsiteX62" fmla="*/ 876300 w 1595437"/>
              <a:gd name="connsiteY62" fmla="*/ 400050 h 862012"/>
              <a:gd name="connsiteX63" fmla="*/ 881062 w 1595437"/>
              <a:gd name="connsiteY63" fmla="*/ 376237 h 862012"/>
              <a:gd name="connsiteX64" fmla="*/ 890587 w 1595437"/>
              <a:gd name="connsiteY64" fmla="*/ 347662 h 862012"/>
              <a:gd name="connsiteX65" fmla="*/ 923925 w 1595437"/>
              <a:gd name="connsiteY65" fmla="*/ 357187 h 862012"/>
              <a:gd name="connsiteX66" fmla="*/ 938212 w 1595437"/>
              <a:gd name="connsiteY66" fmla="*/ 366712 h 862012"/>
              <a:gd name="connsiteX67" fmla="*/ 957262 w 1595437"/>
              <a:gd name="connsiteY67" fmla="*/ 395287 h 862012"/>
              <a:gd name="connsiteX68" fmla="*/ 981075 w 1595437"/>
              <a:gd name="connsiteY68" fmla="*/ 423862 h 862012"/>
              <a:gd name="connsiteX69" fmla="*/ 995362 w 1595437"/>
              <a:gd name="connsiteY69" fmla="*/ 428625 h 862012"/>
              <a:gd name="connsiteX70" fmla="*/ 1047750 w 1595437"/>
              <a:gd name="connsiteY70" fmla="*/ 433387 h 862012"/>
              <a:gd name="connsiteX71" fmla="*/ 1085850 w 1595437"/>
              <a:gd name="connsiteY71" fmla="*/ 438150 h 862012"/>
              <a:gd name="connsiteX72" fmla="*/ 1171575 w 1595437"/>
              <a:gd name="connsiteY72" fmla="*/ 433387 h 862012"/>
              <a:gd name="connsiteX73" fmla="*/ 1185862 w 1595437"/>
              <a:gd name="connsiteY73" fmla="*/ 428625 h 862012"/>
              <a:gd name="connsiteX74" fmla="*/ 1200150 w 1595437"/>
              <a:gd name="connsiteY74" fmla="*/ 414337 h 862012"/>
              <a:gd name="connsiteX75" fmla="*/ 1214437 w 1595437"/>
              <a:gd name="connsiteY75" fmla="*/ 385762 h 862012"/>
              <a:gd name="connsiteX76" fmla="*/ 1223962 w 1595437"/>
              <a:gd name="connsiteY76" fmla="*/ 357187 h 862012"/>
              <a:gd name="connsiteX77" fmla="*/ 1228725 w 1595437"/>
              <a:gd name="connsiteY77" fmla="*/ 342900 h 862012"/>
              <a:gd name="connsiteX78" fmla="*/ 1247775 w 1595437"/>
              <a:gd name="connsiteY78" fmla="*/ 314325 h 862012"/>
              <a:gd name="connsiteX79" fmla="*/ 1252537 w 1595437"/>
              <a:gd name="connsiteY79" fmla="*/ 300037 h 862012"/>
              <a:gd name="connsiteX80" fmla="*/ 1262062 w 1595437"/>
              <a:gd name="connsiteY80" fmla="*/ 285750 h 862012"/>
              <a:gd name="connsiteX81" fmla="*/ 1266825 w 1595437"/>
              <a:gd name="connsiteY81" fmla="*/ 266700 h 862012"/>
              <a:gd name="connsiteX82" fmla="*/ 1276350 w 1595437"/>
              <a:gd name="connsiteY82" fmla="*/ 252412 h 862012"/>
              <a:gd name="connsiteX83" fmla="*/ 1304925 w 1595437"/>
              <a:gd name="connsiteY83" fmla="*/ 214312 h 862012"/>
              <a:gd name="connsiteX84" fmla="*/ 1333500 w 1595437"/>
              <a:gd name="connsiteY84" fmla="*/ 195262 h 862012"/>
              <a:gd name="connsiteX85" fmla="*/ 1362075 w 1595437"/>
              <a:gd name="connsiteY85" fmla="*/ 200025 h 862012"/>
              <a:gd name="connsiteX86" fmla="*/ 1376362 w 1595437"/>
              <a:gd name="connsiteY86" fmla="*/ 204787 h 862012"/>
              <a:gd name="connsiteX87" fmla="*/ 1395412 w 1595437"/>
              <a:gd name="connsiteY87" fmla="*/ 209550 h 862012"/>
              <a:gd name="connsiteX88" fmla="*/ 1423987 w 1595437"/>
              <a:gd name="connsiteY88" fmla="*/ 214312 h 862012"/>
              <a:gd name="connsiteX89" fmla="*/ 1433512 w 1595437"/>
              <a:gd name="connsiteY89" fmla="*/ 185737 h 862012"/>
              <a:gd name="connsiteX90" fmla="*/ 1438275 w 1595437"/>
              <a:gd name="connsiteY90" fmla="*/ 171450 h 862012"/>
              <a:gd name="connsiteX91" fmla="*/ 1443037 w 1595437"/>
              <a:gd name="connsiteY91" fmla="*/ 157162 h 862012"/>
              <a:gd name="connsiteX92" fmla="*/ 1466850 w 1595437"/>
              <a:gd name="connsiteY92" fmla="*/ 119062 h 862012"/>
              <a:gd name="connsiteX93" fmla="*/ 1481137 w 1595437"/>
              <a:gd name="connsiteY93" fmla="*/ 109537 h 862012"/>
              <a:gd name="connsiteX94" fmla="*/ 1500187 w 1595437"/>
              <a:gd name="connsiteY94" fmla="*/ 80962 h 862012"/>
              <a:gd name="connsiteX95" fmla="*/ 1524000 w 1595437"/>
              <a:gd name="connsiteY95" fmla="*/ 57150 h 862012"/>
              <a:gd name="connsiteX96" fmla="*/ 1528762 w 1595437"/>
              <a:gd name="connsiteY96" fmla="*/ 42862 h 862012"/>
              <a:gd name="connsiteX97" fmla="*/ 1566862 w 1595437"/>
              <a:gd name="connsiteY97" fmla="*/ 9525 h 862012"/>
              <a:gd name="connsiteX98" fmla="*/ 1581150 w 1595437"/>
              <a:gd name="connsiteY98" fmla="*/ 0 h 862012"/>
              <a:gd name="connsiteX99" fmla="*/ 1595437 w 1595437"/>
              <a:gd name="connsiteY99" fmla="*/ 14287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595437" h="862012">
                <a:moveTo>
                  <a:pt x="0" y="862012"/>
                </a:moveTo>
                <a:cubicBezTo>
                  <a:pt x="4762" y="854075"/>
                  <a:pt x="9282" y="845986"/>
                  <a:pt x="14287" y="838200"/>
                </a:cubicBezTo>
                <a:cubicBezTo>
                  <a:pt x="23573" y="823756"/>
                  <a:pt x="37431" y="811627"/>
                  <a:pt x="42862" y="795337"/>
                </a:cubicBezTo>
                <a:cubicBezTo>
                  <a:pt x="49755" y="774661"/>
                  <a:pt x="44075" y="784600"/>
                  <a:pt x="61912" y="766762"/>
                </a:cubicBezTo>
                <a:cubicBezTo>
                  <a:pt x="73885" y="730849"/>
                  <a:pt x="56342" y="773726"/>
                  <a:pt x="80962" y="742950"/>
                </a:cubicBezTo>
                <a:cubicBezTo>
                  <a:pt x="84098" y="739030"/>
                  <a:pt x="83480" y="733152"/>
                  <a:pt x="85725" y="728662"/>
                </a:cubicBezTo>
                <a:cubicBezTo>
                  <a:pt x="88285" y="723543"/>
                  <a:pt x="92075" y="719137"/>
                  <a:pt x="95250" y="714375"/>
                </a:cubicBezTo>
                <a:cubicBezTo>
                  <a:pt x="98425" y="704850"/>
                  <a:pt x="102340" y="695541"/>
                  <a:pt x="104775" y="685800"/>
                </a:cubicBezTo>
                <a:cubicBezTo>
                  <a:pt x="106362" y="679450"/>
                  <a:pt x="107656" y="673019"/>
                  <a:pt x="109537" y="666750"/>
                </a:cubicBezTo>
                <a:cubicBezTo>
                  <a:pt x="112422" y="657133"/>
                  <a:pt x="113493" y="646529"/>
                  <a:pt x="119062" y="638175"/>
                </a:cubicBezTo>
                <a:lnTo>
                  <a:pt x="147637" y="595312"/>
                </a:lnTo>
                <a:cubicBezTo>
                  <a:pt x="150812" y="590550"/>
                  <a:pt x="155352" y="586455"/>
                  <a:pt x="157162" y="581025"/>
                </a:cubicBezTo>
                <a:cubicBezTo>
                  <a:pt x="160337" y="571500"/>
                  <a:pt x="161118" y="560804"/>
                  <a:pt x="166687" y="552450"/>
                </a:cubicBezTo>
                <a:cubicBezTo>
                  <a:pt x="178997" y="533985"/>
                  <a:pt x="174402" y="543592"/>
                  <a:pt x="180975" y="523875"/>
                </a:cubicBezTo>
                <a:cubicBezTo>
                  <a:pt x="184150" y="528637"/>
                  <a:pt x="186697" y="533884"/>
                  <a:pt x="190500" y="538162"/>
                </a:cubicBezTo>
                <a:cubicBezTo>
                  <a:pt x="199449" y="548230"/>
                  <a:pt x="211603" y="555529"/>
                  <a:pt x="219075" y="566737"/>
                </a:cubicBezTo>
                <a:cubicBezTo>
                  <a:pt x="222250" y="571500"/>
                  <a:pt x="224797" y="576747"/>
                  <a:pt x="228600" y="581025"/>
                </a:cubicBezTo>
                <a:cubicBezTo>
                  <a:pt x="237549" y="591093"/>
                  <a:pt x="249703" y="598392"/>
                  <a:pt x="257175" y="609600"/>
                </a:cubicBezTo>
                <a:cubicBezTo>
                  <a:pt x="260350" y="614362"/>
                  <a:pt x="262653" y="619840"/>
                  <a:pt x="266700" y="623887"/>
                </a:cubicBezTo>
                <a:cubicBezTo>
                  <a:pt x="270747" y="627934"/>
                  <a:pt x="276590" y="629748"/>
                  <a:pt x="280987" y="633412"/>
                </a:cubicBezTo>
                <a:cubicBezTo>
                  <a:pt x="327803" y="672426"/>
                  <a:pt x="267336" y="624523"/>
                  <a:pt x="304800" y="661987"/>
                </a:cubicBezTo>
                <a:cubicBezTo>
                  <a:pt x="308847" y="666034"/>
                  <a:pt x="314325" y="668337"/>
                  <a:pt x="319087" y="671512"/>
                </a:cubicBezTo>
                <a:cubicBezTo>
                  <a:pt x="320667" y="676252"/>
                  <a:pt x="328604" y="708417"/>
                  <a:pt x="338137" y="714375"/>
                </a:cubicBezTo>
                <a:cubicBezTo>
                  <a:pt x="349512" y="721485"/>
                  <a:pt x="376925" y="725942"/>
                  <a:pt x="390525" y="728662"/>
                </a:cubicBezTo>
                <a:cubicBezTo>
                  <a:pt x="400050" y="727075"/>
                  <a:pt x="410463" y="728218"/>
                  <a:pt x="419100" y="723900"/>
                </a:cubicBezTo>
                <a:cubicBezTo>
                  <a:pt x="424220" y="721340"/>
                  <a:pt x="425298" y="714270"/>
                  <a:pt x="428625" y="709612"/>
                </a:cubicBezTo>
                <a:cubicBezTo>
                  <a:pt x="433238" y="703153"/>
                  <a:pt x="438150" y="696912"/>
                  <a:pt x="442912" y="690562"/>
                </a:cubicBezTo>
                <a:cubicBezTo>
                  <a:pt x="444500" y="685800"/>
                  <a:pt x="442655" y="676275"/>
                  <a:pt x="447675" y="676275"/>
                </a:cubicBezTo>
                <a:cubicBezTo>
                  <a:pt x="452695" y="676275"/>
                  <a:pt x="451539" y="685623"/>
                  <a:pt x="452437" y="690562"/>
                </a:cubicBezTo>
                <a:cubicBezTo>
                  <a:pt x="454727" y="703154"/>
                  <a:pt x="454518" y="716147"/>
                  <a:pt x="457200" y="728662"/>
                </a:cubicBezTo>
                <a:cubicBezTo>
                  <a:pt x="459304" y="738479"/>
                  <a:pt x="457200" y="754062"/>
                  <a:pt x="466725" y="757237"/>
                </a:cubicBezTo>
                <a:lnTo>
                  <a:pt x="481012" y="762000"/>
                </a:lnTo>
                <a:cubicBezTo>
                  <a:pt x="482600" y="766762"/>
                  <a:pt x="481470" y="778870"/>
                  <a:pt x="485775" y="776287"/>
                </a:cubicBezTo>
                <a:cubicBezTo>
                  <a:pt x="495591" y="770397"/>
                  <a:pt x="498758" y="757420"/>
                  <a:pt x="504825" y="747712"/>
                </a:cubicBezTo>
                <a:cubicBezTo>
                  <a:pt x="512762" y="735012"/>
                  <a:pt x="520597" y="722247"/>
                  <a:pt x="528637" y="709612"/>
                </a:cubicBezTo>
                <a:cubicBezTo>
                  <a:pt x="531710" y="704783"/>
                  <a:pt x="536352" y="700755"/>
                  <a:pt x="538162" y="695325"/>
                </a:cubicBezTo>
                <a:cubicBezTo>
                  <a:pt x="544735" y="675607"/>
                  <a:pt x="540140" y="685214"/>
                  <a:pt x="552450" y="666750"/>
                </a:cubicBezTo>
                <a:cubicBezTo>
                  <a:pt x="554037" y="661987"/>
                  <a:pt x="554774" y="656850"/>
                  <a:pt x="557212" y="652462"/>
                </a:cubicBezTo>
                <a:cubicBezTo>
                  <a:pt x="562771" y="642455"/>
                  <a:pt x="572642" y="634747"/>
                  <a:pt x="576262" y="623887"/>
                </a:cubicBezTo>
                <a:cubicBezTo>
                  <a:pt x="579437" y="614362"/>
                  <a:pt x="580218" y="603666"/>
                  <a:pt x="585787" y="595312"/>
                </a:cubicBezTo>
                <a:cubicBezTo>
                  <a:pt x="592137" y="585787"/>
                  <a:pt x="601216" y="577597"/>
                  <a:pt x="604837" y="566737"/>
                </a:cubicBezTo>
                <a:cubicBezTo>
                  <a:pt x="606425" y="561975"/>
                  <a:pt x="606050" y="556000"/>
                  <a:pt x="609600" y="552450"/>
                </a:cubicBezTo>
                <a:cubicBezTo>
                  <a:pt x="613150" y="548900"/>
                  <a:pt x="619125" y="549275"/>
                  <a:pt x="623887" y="547687"/>
                </a:cubicBezTo>
                <a:cubicBezTo>
                  <a:pt x="632858" y="556658"/>
                  <a:pt x="642396" y="564328"/>
                  <a:pt x="647700" y="576262"/>
                </a:cubicBezTo>
                <a:cubicBezTo>
                  <a:pt x="661247" y="606742"/>
                  <a:pt x="654078" y="599648"/>
                  <a:pt x="661987" y="628650"/>
                </a:cubicBezTo>
                <a:cubicBezTo>
                  <a:pt x="664629" y="638336"/>
                  <a:pt x="668337" y="647700"/>
                  <a:pt x="671512" y="657225"/>
                </a:cubicBezTo>
                <a:lnTo>
                  <a:pt x="676275" y="671512"/>
                </a:lnTo>
                <a:cubicBezTo>
                  <a:pt x="682625" y="666750"/>
                  <a:pt x="689299" y="662391"/>
                  <a:pt x="695325" y="657225"/>
                </a:cubicBezTo>
                <a:cubicBezTo>
                  <a:pt x="700439" y="652842"/>
                  <a:pt x="704296" y="647072"/>
                  <a:pt x="709612" y="642937"/>
                </a:cubicBezTo>
                <a:cubicBezTo>
                  <a:pt x="718648" y="635909"/>
                  <a:pt x="738187" y="623887"/>
                  <a:pt x="738187" y="623887"/>
                </a:cubicBezTo>
                <a:cubicBezTo>
                  <a:pt x="741362" y="630237"/>
                  <a:pt x="744190" y="636773"/>
                  <a:pt x="747712" y="642937"/>
                </a:cubicBezTo>
                <a:cubicBezTo>
                  <a:pt x="750552" y="647907"/>
                  <a:pt x="754912" y="651994"/>
                  <a:pt x="757237" y="657225"/>
                </a:cubicBezTo>
                <a:cubicBezTo>
                  <a:pt x="761315" y="666400"/>
                  <a:pt x="763587" y="676275"/>
                  <a:pt x="766762" y="685800"/>
                </a:cubicBezTo>
                <a:lnTo>
                  <a:pt x="771525" y="700087"/>
                </a:lnTo>
                <a:cubicBezTo>
                  <a:pt x="802899" y="679170"/>
                  <a:pt x="768724" y="695604"/>
                  <a:pt x="800100" y="700087"/>
                </a:cubicBezTo>
                <a:cubicBezTo>
                  <a:pt x="806580" y="701013"/>
                  <a:pt x="812800" y="696912"/>
                  <a:pt x="819150" y="695325"/>
                </a:cubicBezTo>
                <a:cubicBezTo>
                  <a:pt x="830920" y="660015"/>
                  <a:pt x="824185" y="675730"/>
                  <a:pt x="838200" y="647700"/>
                </a:cubicBezTo>
                <a:cubicBezTo>
                  <a:pt x="839787" y="638175"/>
                  <a:pt x="841951" y="628728"/>
                  <a:pt x="842962" y="619125"/>
                </a:cubicBezTo>
                <a:cubicBezTo>
                  <a:pt x="852532" y="528208"/>
                  <a:pt x="842029" y="585695"/>
                  <a:pt x="852487" y="533400"/>
                </a:cubicBezTo>
                <a:cubicBezTo>
                  <a:pt x="854075" y="512762"/>
                  <a:pt x="854832" y="492044"/>
                  <a:pt x="857250" y="471487"/>
                </a:cubicBezTo>
                <a:cubicBezTo>
                  <a:pt x="858015" y="464986"/>
                  <a:pt x="860592" y="458827"/>
                  <a:pt x="862012" y="452437"/>
                </a:cubicBezTo>
                <a:cubicBezTo>
                  <a:pt x="863768" y="444535"/>
                  <a:pt x="864645" y="436434"/>
                  <a:pt x="866775" y="428625"/>
                </a:cubicBezTo>
                <a:cubicBezTo>
                  <a:pt x="869417" y="418939"/>
                  <a:pt x="874331" y="409895"/>
                  <a:pt x="876300" y="400050"/>
                </a:cubicBezTo>
                <a:cubicBezTo>
                  <a:pt x="877887" y="392112"/>
                  <a:pt x="878932" y="384047"/>
                  <a:pt x="881062" y="376237"/>
                </a:cubicBezTo>
                <a:cubicBezTo>
                  <a:pt x="883704" y="366551"/>
                  <a:pt x="890587" y="347662"/>
                  <a:pt x="890587" y="347662"/>
                </a:cubicBezTo>
                <a:cubicBezTo>
                  <a:pt x="896684" y="349186"/>
                  <a:pt x="917097" y="353773"/>
                  <a:pt x="923925" y="357187"/>
                </a:cubicBezTo>
                <a:cubicBezTo>
                  <a:pt x="929044" y="359747"/>
                  <a:pt x="933450" y="363537"/>
                  <a:pt x="938212" y="366712"/>
                </a:cubicBezTo>
                <a:lnTo>
                  <a:pt x="957262" y="395287"/>
                </a:lnTo>
                <a:cubicBezTo>
                  <a:pt x="964292" y="405832"/>
                  <a:pt x="970071" y="416526"/>
                  <a:pt x="981075" y="423862"/>
                </a:cubicBezTo>
                <a:cubicBezTo>
                  <a:pt x="985252" y="426647"/>
                  <a:pt x="990392" y="427915"/>
                  <a:pt x="995362" y="428625"/>
                </a:cubicBezTo>
                <a:cubicBezTo>
                  <a:pt x="1012720" y="431105"/>
                  <a:pt x="1030312" y="431551"/>
                  <a:pt x="1047750" y="433387"/>
                </a:cubicBezTo>
                <a:cubicBezTo>
                  <a:pt x="1060479" y="434727"/>
                  <a:pt x="1073150" y="436562"/>
                  <a:pt x="1085850" y="438150"/>
                </a:cubicBezTo>
                <a:cubicBezTo>
                  <a:pt x="1114425" y="436562"/>
                  <a:pt x="1143085" y="436100"/>
                  <a:pt x="1171575" y="433387"/>
                </a:cubicBezTo>
                <a:cubicBezTo>
                  <a:pt x="1176572" y="432911"/>
                  <a:pt x="1181685" y="431410"/>
                  <a:pt x="1185862" y="428625"/>
                </a:cubicBezTo>
                <a:cubicBezTo>
                  <a:pt x="1191466" y="424889"/>
                  <a:pt x="1195387" y="419100"/>
                  <a:pt x="1200150" y="414337"/>
                </a:cubicBezTo>
                <a:cubicBezTo>
                  <a:pt x="1217514" y="362240"/>
                  <a:pt x="1189821" y="441148"/>
                  <a:pt x="1214437" y="385762"/>
                </a:cubicBezTo>
                <a:cubicBezTo>
                  <a:pt x="1218515" y="376587"/>
                  <a:pt x="1220787" y="366712"/>
                  <a:pt x="1223962" y="357187"/>
                </a:cubicBezTo>
                <a:cubicBezTo>
                  <a:pt x="1225550" y="352425"/>
                  <a:pt x="1225940" y="347077"/>
                  <a:pt x="1228725" y="342900"/>
                </a:cubicBezTo>
                <a:lnTo>
                  <a:pt x="1247775" y="314325"/>
                </a:lnTo>
                <a:cubicBezTo>
                  <a:pt x="1249362" y="309562"/>
                  <a:pt x="1250292" y="304527"/>
                  <a:pt x="1252537" y="300037"/>
                </a:cubicBezTo>
                <a:cubicBezTo>
                  <a:pt x="1255097" y="294918"/>
                  <a:pt x="1259807" y="291011"/>
                  <a:pt x="1262062" y="285750"/>
                </a:cubicBezTo>
                <a:cubicBezTo>
                  <a:pt x="1264640" y="279734"/>
                  <a:pt x="1264247" y="272716"/>
                  <a:pt x="1266825" y="266700"/>
                </a:cubicBezTo>
                <a:cubicBezTo>
                  <a:pt x="1269080" y="261439"/>
                  <a:pt x="1272983" y="257041"/>
                  <a:pt x="1276350" y="252412"/>
                </a:cubicBezTo>
                <a:cubicBezTo>
                  <a:pt x="1285687" y="239573"/>
                  <a:pt x="1291716" y="223118"/>
                  <a:pt x="1304925" y="214312"/>
                </a:cubicBezTo>
                <a:lnTo>
                  <a:pt x="1333500" y="195262"/>
                </a:lnTo>
                <a:cubicBezTo>
                  <a:pt x="1343025" y="196850"/>
                  <a:pt x="1352649" y="197930"/>
                  <a:pt x="1362075" y="200025"/>
                </a:cubicBezTo>
                <a:cubicBezTo>
                  <a:pt x="1366975" y="201114"/>
                  <a:pt x="1371535" y="203408"/>
                  <a:pt x="1376362" y="204787"/>
                </a:cubicBezTo>
                <a:cubicBezTo>
                  <a:pt x="1382656" y="206585"/>
                  <a:pt x="1389062" y="207962"/>
                  <a:pt x="1395412" y="209550"/>
                </a:cubicBezTo>
                <a:cubicBezTo>
                  <a:pt x="1402273" y="214124"/>
                  <a:pt x="1414446" y="227669"/>
                  <a:pt x="1423987" y="214312"/>
                </a:cubicBezTo>
                <a:cubicBezTo>
                  <a:pt x="1429823" y="206142"/>
                  <a:pt x="1430337" y="195262"/>
                  <a:pt x="1433512" y="185737"/>
                </a:cubicBezTo>
                <a:lnTo>
                  <a:pt x="1438275" y="171450"/>
                </a:lnTo>
                <a:cubicBezTo>
                  <a:pt x="1439863" y="166687"/>
                  <a:pt x="1440792" y="161652"/>
                  <a:pt x="1443037" y="157162"/>
                </a:cubicBezTo>
                <a:cubicBezTo>
                  <a:pt x="1450583" y="142070"/>
                  <a:pt x="1454484" y="131428"/>
                  <a:pt x="1466850" y="119062"/>
                </a:cubicBezTo>
                <a:cubicBezTo>
                  <a:pt x="1470897" y="115015"/>
                  <a:pt x="1476375" y="112712"/>
                  <a:pt x="1481137" y="109537"/>
                </a:cubicBezTo>
                <a:cubicBezTo>
                  <a:pt x="1489507" y="84430"/>
                  <a:pt x="1480369" y="104745"/>
                  <a:pt x="1500187" y="80962"/>
                </a:cubicBezTo>
                <a:cubicBezTo>
                  <a:pt x="1520028" y="57152"/>
                  <a:pt x="1497808" y="74611"/>
                  <a:pt x="1524000" y="57150"/>
                </a:cubicBezTo>
                <a:cubicBezTo>
                  <a:pt x="1525587" y="52387"/>
                  <a:pt x="1526517" y="47352"/>
                  <a:pt x="1528762" y="42862"/>
                </a:cubicBezTo>
                <a:cubicBezTo>
                  <a:pt x="1538683" y="23020"/>
                  <a:pt x="1545434" y="23810"/>
                  <a:pt x="1566862" y="9525"/>
                </a:cubicBezTo>
                <a:lnTo>
                  <a:pt x="1581150" y="0"/>
                </a:lnTo>
                <a:cubicBezTo>
                  <a:pt x="1591556" y="15608"/>
                  <a:pt x="1584951" y="14287"/>
                  <a:pt x="1595437" y="14287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6" name="Freeform 85"/>
          <p:cNvSpPr/>
          <p:nvPr/>
        </p:nvSpPr>
        <p:spPr>
          <a:xfrm>
            <a:off x="5816336" y="2581275"/>
            <a:ext cx="1461836" cy="1187450"/>
          </a:xfrm>
          <a:custGeom>
            <a:avLst/>
            <a:gdLst>
              <a:gd name="connsiteX0" fmla="*/ 0 w 1349387"/>
              <a:gd name="connsiteY0" fmla="*/ 120650 h 1187450"/>
              <a:gd name="connsiteX1" fmla="*/ 15875 w 1349387"/>
              <a:gd name="connsiteY1" fmla="*/ 136525 h 1187450"/>
              <a:gd name="connsiteX2" fmla="*/ 22225 w 1349387"/>
              <a:gd name="connsiteY2" fmla="*/ 146050 h 1187450"/>
              <a:gd name="connsiteX3" fmla="*/ 34925 w 1349387"/>
              <a:gd name="connsiteY3" fmla="*/ 155575 h 1187450"/>
              <a:gd name="connsiteX4" fmla="*/ 53975 w 1349387"/>
              <a:gd name="connsiteY4" fmla="*/ 168275 h 1187450"/>
              <a:gd name="connsiteX5" fmla="*/ 73025 w 1349387"/>
              <a:gd name="connsiteY5" fmla="*/ 184150 h 1187450"/>
              <a:gd name="connsiteX6" fmla="*/ 85725 w 1349387"/>
              <a:gd name="connsiteY6" fmla="*/ 200025 h 1187450"/>
              <a:gd name="connsiteX7" fmla="*/ 88900 w 1349387"/>
              <a:gd name="connsiteY7" fmla="*/ 209550 h 1187450"/>
              <a:gd name="connsiteX8" fmla="*/ 98425 w 1349387"/>
              <a:gd name="connsiteY8" fmla="*/ 219075 h 1187450"/>
              <a:gd name="connsiteX9" fmla="*/ 111125 w 1349387"/>
              <a:gd name="connsiteY9" fmla="*/ 238125 h 1187450"/>
              <a:gd name="connsiteX10" fmla="*/ 120650 w 1349387"/>
              <a:gd name="connsiteY10" fmla="*/ 247650 h 1187450"/>
              <a:gd name="connsiteX11" fmla="*/ 149225 w 1349387"/>
              <a:gd name="connsiteY11" fmla="*/ 273050 h 1187450"/>
              <a:gd name="connsiteX12" fmla="*/ 171450 w 1349387"/>
              <a:gd name="connsiteY12" fmla="*/ 301625 h 1187450"/>
              <a:gd name="connsiteX13" fmla="*/ 180975 w 1349387"/>
              <a:gd name="connsiteY13" fmla="*/ 320675 h 1187450"/>
              <a:gd name="connsiteX14" fmla="*/ 184150 w 1349387"/>
              <a:gd name="connsiteY14" fmla="*/ 330200 h 1187450"/>
              <a:gd name="connsiteX15" fmla="*/ 190500 w 1349387"/>
              <a:gd name="connsiteY15" fmla="*/ 339725 h 1187450"/>
              <a:gd name="connsiteX16" fmla="*/ 203200 w 1349387"/>
              <a:gd name="connsiteY16" fmla="*/ 365125 h 1187450"/>
              <a:gd name="connsiteX17" fmla="*/ 209550 w 1349387"/>
              <a:gd name="connsiteY17" fmla="*/ 374650 h 1187450"/>
              <a:gd name="connsiteX18" fmla="*/ 212725 w 1349387"/>
              <a:gd name="connsiteY18" fmla="*/ 384175 h 1187450"/>
              <a:gd name="connsiteX19" fmla="*/ 219075 w 1349387"/>
              <a:gd name="connsiteY19" fmla="*/ 393700 h 1187450"/>
              <a:gd name="connsiteX20" fmla="*/ 225425 w 1349387"/>
              <a:gd name="connsiteY20" fmla="*/ 406400 h 1187450"/>
              <a:gd name="connsiteX21" fmla="*/ 231775 w 1349387"/>
              <a:gd name="connsiteY21" fmla="*/ 415925 h 1187450"/>
              <a:gd name="connsiteX22" fmla="*/ 234950 w 1349387"/>
              <a:gd name="connsiteY22" fmla="*/ 425450 h 1187450"/>
              <a:gd name="connsiteX23" fmla="*/ 247650 w 1349387"/>
              <a:gd name="connsiteY23" fmla="*/ 447675 h 1187450"/>
              <a:gd name="connsiteX24" fmla="*/ 250825 w 1349387"/>
              <a:gd name="connsiteY24" fmla="*/ 457200 h 1187450"/>
              <a:gd name="connsiteX25" fmla="*/ 257175 w 1349387"/>
              <a:gd name="connsiteY25" fmla="*/ 466725 h 1187450"/>
              <a:gd name="connsiteX26" fmla="*/ 263525 w 1349387"/>
              <a:gd name="connsiteY26" fmla="*/ 488950 h 1187450"/>
              <a:gd name="connsiteX27" fmla="*/ 269875 w 1349387"/>
              <a:gd name="connsiteY27" fmla="*/ 498475 h 1187450"/>
              <a:gd name="connsiteX28" fmla="*/ 279400 w 1349387"/>
              <a:gd name="connsiteY28" fmla="*/ 517525 h 1187450"/>
              <a:gd name="connsiteX29" fmla="*/ 282575 w 1349387"/>
              <a:gd name="connsiteY29" fmla="*/ 530225 h 1187450"/>
              <a:gd name="connsiteX30" fmla="*/ 285750 w 1349387"/>
              <a:gd name="connsiteY30" fmla="*/ 539750 h 1187450"/>
              <a:gd name="connsiteX31" fmla="*/ 295275 w 1349387"/>
              <a:gd name="connsiteY31" fmla="*/ 533400 h 1187450"/>
              <a:gd name="connsiteX32" fmla="*/ 301625 w 1349387"/>
              <a:gd name="connsiteY32" fmla="*/ 523875 h 1187450"/>
              <a:gd name="connsiteX33" fmla="*/ 314325 w 1349387"/>
              <a:gd name="connsiteY33" fmla="*/ 520700 h 1187450"/>
              <a:gd name="connsiteX34" fmla="*/ 333375 w 1349387"/>
              <a:gd name="connsiteY34" fmla="*/ 514350 h 1187450"/>
              <a:gd name="connsiteX35" fmla="*/ 342900 w 1349387"/>
              <a:gd name="connsiteY35" fmla="*/ 511175 h 1187450"/>
              <a:gd name="connsiteX36" fmla="*/ 352425 w 1349387"/>
              <a:gd name="connsiteY36" fmla="*/ 504825 h 1187450"/>
              <a:gd name="connsiteX37" fmla="*/ 361950 w 1349387"/>
              <a:gd name="connsiteY37" fmla="*/ 571500 h 1187450"/>
              <a:gd name="connsiteX38" fmla="*/ 365125 w 1349387"/>
              <a:gd name="connsiteY38" fmla="*/ 581025 h 1187450"/>
              <a:gd name="connsiteX39" fmla="*/ 368300 w 1349387"/>
              <a:gd name="connsiteY39" fmla="*/ 600075 h 1187450"/>
              <a:gd name="connsiteX40" fmla="*/ 377825 w 1349387"/>
              <a:gd name="connsiteY40" fmla="*/ 628650 h 1187450"/>
              <a:gd name="connsiteX41" fmla="*/ 381000 w 1349387"/>
              <a:gd name="connsiteY41" fmla="*/ 638175 h 1187450"/>
              <a:gd name="connsiteX42" fmla="*/ 444500 w 1349387"/>
              <a:gd name="connsiteY42" fmla="*/ 596900 h 1187450"/>
              <a:gd name="connsiteX43" fmla="*/ 495300 w 1349387"/>
              <a:gd name="connsiteY43" fmla="*/ 546100 h 1187450"/>
              <a:gd name="connsiteX44" fmla="*/ 504825 w 1349387"/>
              <a:gd name="connsiteY44" fmla="*/ 530225 h 1187450"/>
              <a:gd name="connsiteX45" fmla="*/ 527050 w 1349387"/>
              <a:gd name="connsiteY45" fmla="*/ 501650 h 1187450"/>
              <a:gd name="connsiteX46" fmla="*/ 530225 w 1349387"/>
              <a:gd name="connsiteY46" fmla="*/ 514350 h 1187450"/>
              <a:gd name="connsiteX47" fmla="*/ 536575 w 1349387"/>
              <a:gd name="connsiteY47" fmla="*/ 558800 h 1187450"/>
              <a:gd name="connsiteX48" fmla="*/ 549275 w 1349387"/>
              <a:gd name="connsiteY48" fmla="*/ 631825 h 1187450"/>
              <a:gd name="connsiteX49" fmla="*/ 558800 w 1349387"/>
              <a:gd name="connsiteY49" fmla="*/ 676275 h 1187450"/>
              <a:gd name="connsiteX50" fmla="*/ 574675 w 1349387"/>
              <a:gd name="connsiteY50" fmla="*/ 711200 h 1187450"/>
              <a:gd name="connsiteX51" fmla="*/ 577850 w 1349387"/>
              <a:gd name="connsiteY51" fmla="*/ 720725 h 1187450"/>
              <a:gd name="connsiteX52" fmla="*/ 587375 w 1349387"/>
              <a:gd name="connsiteY52" fmla="*/ 746125 h 1187450"/>
              <a:gd name="connsiteX53" fmla="*/ 600075 w 1349387"/>
              <a:gd name="connsiteY53" fmla="*/ 774700 h 1187450"/>
              <a:gd name="connsiteX54" fmla="*/ 603250 w 1349387"/>
              <a:gd name="connsiteY54" fmla="*/ 765175 h 1187450"/>
              <a:gd name="connsiteX55" fmla="*/ 628650 w 1349387"/>
              <a:gd name="connsiteY55" fmla="*/ 733425 h 1187450"/>
              <a:gd name="connsiteX56" fmla="*/ 673100 w 1349387"/>
              <a:gd name="connsiteY56" fmla="*/ 669925 h 1187450"/>
              <a:gd name="connsiteX57" fmla="*/ 688975 w 1349387"/>
              <a:gd name="connsiteY57" fmla="*/ 657225 h 1187450"/>
              <a:gd name="connsiteX58" fmla="*/ 695325 w 1349387"/>
              <a:gd name="connsiteY58" fmla="*/ 682625 h 1187450"/>
              <a:gd name="connsiteX59" fmla="*/ 698500 w 1349387"/>
              <a:gd name="connsiteY59" fmla="*/ 704850 h 1187450"/>
              <a:gd name="connsiteX60" fmla="*/ 701675 w 1349387"/>
              <a:gd name="connsiteY60" fmla="*/ 720725 h 1187450"/>
              <a:gd name="connsiteX61" fmla="*/ 711200 w 1349387"/>
              <a:gd name="connsiteY61" fmla="*/ 809625 h 1187450"/>
              <a:gd name="connsiteX62" fmla="*/ 717550 w 1349387"/>
              <a:gd name="connsiteY62" fmla="*/ 857250 h 1187450"/>
              <a:gd name="connsiteX63" fmla="*/ 727075 w 1349387"/>
              <a:gd name="connsiteY63" fmla="*/ 882650 h 1187450"/>
              <a:gd name="connsiteX64" fmla="*/ 733425 w 1349387"/>
              <a:gd name="connsiteY64" fmla="*/ 904875 h 1187450"/>
              <a:gd name="connsiteX65" fmla="*/ 736600 w 1349387"/>
              <a:gd name="connsiteY65" fmla="*/ 914400 h 1187450"/>
              <a:gd name="connsiteX66" fmla="*/ 739775 w 1349387"/>
              <a:gd name="connsiteY66" fmla="*/ 930275 h 1187450"/>
              <a:gd name="connsiteX67" fmla="*/ 746125 w 1349387"/>
              <a:gd name="connsiteY67" fmla="*/ 942975 h 1187450"/>
              <a:gd name="connsiteX68" fmla="*/ 755650 w 1349387"/>
              <a:gd name="connsiteY68" fmla="*/ 939800 h 1187450"/>
              <a:gd name="connsiteX69" fmla="*/ 765175 w 1349387"/>
              <a:gd name="connsiteY69" fmla="*/ 923925 h 1187450"/>
              <a:gd name="connsiteX70" fmla="*/ 771525 w 1349387"/>
              <a:gd name="connsiteY70" fmla="*/ 914400 h 1187450"/>
              <a:gd name="connsiteX71" fmla="*/ 796925 w 1349387"/>
              <a:gd name="connsiteY71" fmla="*/ 885825 h 1187450"/>
              <a:gd name="connsiteX72" fmla="*/ 806450 w 1349387"/>
              <a:gd name="connsiteY72" fmla="*/ 873125 h 1187450"/>
              <a:gd name="connsiteX73" fmla="*/ 822325 w 1349387"/>
              <a:gd name="connsiteY73" fmla="*/ 920750 h 1187450"/>
              <a:gd name="connsiteX74" fmla="*/ 828675 w 1349387"/>
              <a:gd name="connsiteY74" fmla="*/ 936625 h 1187450"/>
              <a:gd name="connsiteX75" fmla="*/ 850900 w 1349387"/>
              <a:gd name="connsiteY75" fmla="*/ 1016000 h 1187450"/>
              <a:gd name="connsiteX76" fmla="*/ 869950 w 1349387"/>
              <a:gd name="connsiteY76" fmla="*/ 1057275 h 1187450"/>
              <a:gd name="connsiteX77" fmla="*/ 879475 w 1349387"/>
              <a:gd name="connsiteY77" fmla="*/ 1060450 h 1187450"/>
              <a:gd name="connsiteX78" fmla="*/ 892175 w 1349387"/>
              <a:gd name="connsiteY78" fmla="*/ 1069975 h 1187450"/>
              <a:gd name="connsiteX79" fmla="*/ 923925 w 1349387"/>
              <a:gd name="connsiteY79" fmla="*/ 1060450 h 1187450"/>
              <a:gd name="connsiteX80" fmla="*/ 939800 w 1349387"/>
              <a:gd name="connsiteY80" fmla="*/ 1098550 h 1187450"/>
              <a:gd name="connsiteX81" fmla="*/ 942975 w 1349387"/>
              <a:gd name="connsiteY81" fmla="*/ 1108075 h 1187450"/>
              <a:gd name="connsiteX82" fmla="*/ 962025 w 1349387"/>
              <a:gd name="connsiteY82" fmla="*/ 1139825 h 1187450"/>
              <a:gd name="connsiteX83" fmla="*/ 974725 w 1349387"/>
              <a:gd name="connsiteY83" fmla="*/ 1177925 h 1187450"/>
              <a:gd name="connsiteX84" fmla="*/ 984250 w 1349387"/>
              <a:gd name="connsiteY84" fmla="*/ 1187450 h 1187450"/>
              <a:gd name="connsiteX85" fmla="*/ 1000125 w 1349387"/>
              <a:gd name="connsiteY85" fmla="*/ 1165225 h 1187450"/>
              <a:gd name="connsiteX86" fmla="*/ 1016000 w 1349387"/>
              <a:gd name="connsiteY86" fmla="*/ 1143000 h 1187450"/>
              <a:gd name="connsiteX87" fmla="*/ 1028700 w 1349387"/>
              <a:gd name="connsiteY87" fmla="*/ 1101725 h 1187450"/>
              <a:gd name="connsiteX88" fmla="*/ 1035050 w 1349387"/>
              <a:gd name="connsiteY88" fmla="*/ 1085850 h 1187450"/>
              <a:gd name="connsiteX89" fmla="*/ 1054100 w 1349387"/>
              <a:gd name="connsiteY89" fmla="*/ 1025525 h 1187450"/>
              <a:gd name="connsiteX90" fmla="*/ 1066800 w 1349387"/>
              <a:gd name="connsiteY90" fmla="*/ 971550 h 1187450"/>
              <a:gd name="connsiteX91" fmla="*/ 1073150 w 1349387"/>
              <a:gd name="connsiteY91" fmla="*/ 955675 h 1187450"/>
              <a:gd name="connsiteX92" fmla="*/ 1082675 w 1349387"/>
              <a:gd name="connsiteY92" fmla="*/ 908050 h 1187450"/>
              <a:gd name="connsiteX93" fmla="*/ 1089025 w 1349387"/>
              <a:gd name="connsiteY93" fmla="*/ 885825 h 1187450"/>
              <a:gd name="connsiteX94" fmla="*/ 1104900 w 1349387"/>
              <a:gd name="connsiteY94" fmla="*/ 796925 h 1187450"/>
              <a:gd name="connsiteX95" fmla="*/ 1111250 w 1349387"/>
              <a:gd name="connsiteY95" fmla="*/ 714375 h 1187450"/>
              <a:gd name="connsiteX96" fmla="*/ 1120775 w 1349387"/>
              <a:gd name="connsiteY96" fmla="*/ 654050 h 1187450"/>
              <a:gd name="connsiteX97" fmla="*/ 1123950 w 1349387"/>
              <a:gd name="connsiteY97" fmla="*/ 625475 h 1187450"/>
              <a:gd name="connsiteX98" fmla="*/ 1133475 w 1349387"/>
              <a:gd name="connsiteY98" fmla="*/ 571500 h 1187450"/>
              <a:gd name="connsiteX99" fmla="*/ 1146175 w 1349387"/>
              <a:gd name="connsiteY99" fmla="*/ 508000 h 1187450"/>
              <a:gd name="connsiteX100" fmla="*/ 1155700 w 1349387"/>
              <a:gd name="connsiteY100" fmla="*/ 422275 h 1187450"/>
              <a:gd name="connsiteX101" fmla="*/ 1168400 w 1349387"/>
              <a:gd name="connsiteY101" fmla="*/ 257175 h 1187450"/>
              <a:gd name="connsiteX102" fmla="*/ 1171575 w 1349387"/>
              <a:gd name="connsiteY102" fmla="*/ 212725 h 1187450"/>
              <a:gd name="connsiteX103" fmla="*/ 1181100 w 1349387"/>
              <a:gd name="connsiteY103" fmla="*/ 120650 h 1187450"/>
              <a:gd name="connsiteX104" fmla="*/ 1184275 w 1349387"/>
              <a:gd name="connsiteY104" fmla="*/ 85725 h 1187450"/>
              <a:gd name="connsiteX105" fmla="*/ 1187450 w 1349387"/>
              <a:gd name="connsiteY105" fmla="*/ 44450 h 1187450"/>
              <a:gd name="connsiteX106" fmla="*/ 1190625 w 1349387"/>
              <a:gd name="connsiteY106" fmla="*/ 28575 h 1187450"/>
              <a:gd name="connsiteX107" fmla="*/ 1196975 w 1349387"/>
              <a:gd name="connsiteY107" fmla="*/ 0 h 1187450"/>
              <a:gd name="connsiteX108" fmla="*/ 1212850 w 1349387"/>
              <a:gd name="connsiteY108" fmla="*/ 22225 h 1187450"/>
              <a:gd name="connsiteX109" fmla="*/ 1225550 w 1349387"/>
              <a:gd name="connsiteY109" fmla="*/ 41275 h 1187450"/>
              <a:gd name="connsiteX110" fmla="*/ 1228725 w 1349387"/>
              <a:gd name="connsiteY110" fmla="*/ 50800 h 1187450"/>
              <a:gd name="connsiteX111" fmla="*/ 1231900 w 1349387"/>
              <a:gd name="connsiteY111" fmla="*/ 63500 h 1187450"/>
              <a:gd name="connsiteX112" fmla="*/ 1238250 w 1349387"/>
              <a:gd name="connsiteY112" fmla="*/ 73025 h 1187450"/>
              <a:gd name="connsiteX113" fmla="*/ 1241425 w 1349387"/>
              <a:gd name="connsiteY113" fmla="*/ 88900 h 1187450"/>
              <a:gd name="connsiteX114" fmla="*/ 1244600 w 1349387"/>
              <a:gd name="connsiteY114" fmla="*/ 98425 h 1187450"/>
              <a:gd name="connsiteX115" fmla="*/ 1254125 w 1349387"/>
              <a:gd name="connsiteY115" fmla="*/ 130175 h 1187450"/>
              <a:gd name="connsiteX116" fmla="*/ 1260475 w 1349387"/>
              <a:gd name="connsiteY116" fmla="*/ 158750 h 1187450"/>
              <a:gd name="connsiteX117" fmla="*/ 1266825 w 1349387"/>
              <a:gd name="connsiteY117" fmla="*/ 177800 h 1187450"/>
              <a:gd name="connsiteX118" fmla="*/ 1270000 w 1349387"/>
              <a:gd name="connsiteY118" fmla="*/ 187325 h 1187450"/>
              <a:gd name="connsiteX119" fmla="*/ 1279525 w 1349387"/>
              <a:gd name="connsiteY119" fmla="*/ 206375 h 1187450"/>
              <a:gd name="connsiteX120" fmla="*/ 1289050 w 1349387"/>
              <a:gd name="connsiteY120" fmla="*/ 212725 h 1187450"/>
              <a:gd name="connsiteX121" fmla="*/ 1308100 w 1349387"/>
              <a:gd name="connsiteY121" fmla="*/ 200025 h 1187450"/>
              <a:gd name="connsiteX122" fmla="*/ 1323975 w 1349387"/>
              <a:gd name="connsiteY122" fmla="*/ 193675 h 1187450"/>
              <a:gd name="connsiteX123" fmla="*/ 1343025 w 1349387"/>
              <a:gd name="connsiteY123" fmla="*/ 180975 h 1187450"/>
              <a:gd name="connsiteX124" fmla="*/ 1349375 w 1349387"/>
              <a:gd name="connsiteY124" fmla="*/ 1936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349387" h="1187450">
                <a:moveTo>
                  <a:pt x="0" y="120650"/>
                </a:moveTo>
                <a:cubicBezTo>
                  <a:pt x="5292" y="125942"/>
                  <a:pt x="10947" y="130893"/>
                  <a:pt x="15875" y="136525"/>
                </a:cubicBezTo>
                <a:cubicBezTo>
                  <a:pt x="18388" y="139397"/>
                  <a:pt x="19527" y="143352"/>
                  <a:pt x="22225" y="146050"/>
                </a:cubicBezTo>
                <a:cubicBezTo>
                  <a:pt x="25967" y="149792"/>
                  <a:pt x="30590" y="152540"/>
                  <a:pt x="34925" y="155575"/>
                </a:cubicBezTo>
                <a:cubicBezTo>
                  <a:pt x="41177" y="159952"/>
                  <a:pt x="48579" y="162879"/>
                  <a:pt x="53975" y="168275"/>
                </a:cubicBezTo>
                <a:cubicBezTo>
                  <a:pt x="66198" y="180498"/>
                  <a:pt x="59764" y="175309"/>
                  <a:pt x="73025" y="184150"/>
                </a:cubicBezTo>
                <a:cubicBezTo>
                  <a:pt x="81005" y="208091"/>
                  <a:pt x="69312" y="179509"/>
                  <a:pt x="85725" y="200025"/>
                </a:cubicBezTo>
                <a:cubicBezTo>
                  <a:pt x="87816" y="202638"/>
                  <a:pt x="87044" y="206765"/>
                  <a:pt x="88900" y="209550"/>
                </a:cubicBezTo>
                <a:cubicBezTo>
                  <a:pt x="91391" y="213286"/>
                  <a:pt x="95668" y="215531"/>
                  <a:pt x="98425" y="219075"/>
                </a:cubicBezTo>
                <a:cubicBezTo>
                  <a:pt x="103110" y="225099"/>
                  <a:pt x="105729" y="232729"/>
                  <a:pt x="111125" y="238125"/>
                </a:cubicBezTo>
                <a:cubicBezTo>
                  <a:pt x="114300" y="241300"/>
                  <a:pt x="117201" y="244775"/>
                  <a:pt x="120650" y="247650"/>
                </a:cubicBezTo>
                <a:cubicBezTo>
                  <a:pt x="134965" y="259579"/>
                  <a:pt x="133788" y="249894"/>
                  <a:pt x="149225" y="273050"/>
                </a:cubicBezTo>
                <a:cubicBezTo>
                  <a:pt x="164416" y="295836"/>
                  <a:pt x="156529" y="286704"/>
                  <a:pt x="171450" y="301625"/>
                </a:cubicBezTo>
                <a:cubicBezTo>
                  <a:pt x="179430" y="325566"/>
                  <a:pt x="168665" y="296056"/>
                  <a:pt x="180975" y="320675"/>
                </a:cubicBezTo>
                <a:cubicBezTo>
                  <a:pt x="182472" y="323668"/>
                  <a:pt x="182653" y="327207"/>
                  <a:pt x="184150" y="330200"/>
                </a:cubicBezTo>
                <a:cubicBezTo>
                  <a:pt x="185857" y="333613"/>
                  <a:pt x="188673" y="336375"/>
                  <a:pt x="190500" y="339725"/>
                </a:cubicBezTo>
                <a:cubicBezTo>
                  <a:pt x="195033" y="348035"/>
                  <a:pt x="197949" y="357249"/>
                  <a:pt x="203200" y="365125"/>
                </a:cubicBezTo>
                <a:cubicBezTo>
                  <a:pt x="205317" y="368300"/>
                  <a:pt x="207843" y="371237"/>
                  <a:pt x="209550" y="374650"/>
                </a:cubicBezTo>
                <a:cubicBezTo>
                  <a:pt x="211047" y="377643"/>
                  <a:pt x="211228" y="381182"/>
                  <a:pt x="212725" y="384175"/>
                </a:cubicBezTo>
                <a:cubicBezTo>
                  <a:pt x="214432" y="387588"/>
                  <a:pt x="217182" y="390387"/>
                  <a:pt x="219075" y="393700"/>
                </a:cubicBezTo>
                <a:cubicBezTo>
                  <a:pt x="221423" y="397809"/>
                  <a:pt x="223077" y="402291"/>
                  <a:pt x="225425" y="406400"/>
                </a:cubicBezTo>
                <a:cubicBezTo>
                  <a:pt x="227318" y="409713"/>
                  <a:pt x="230068" y="412512"/>
                  <a:pt x="231775" y="415925"/>
                </a:cubicBezTo>
                <a:cubicBezTo>
                  <a:pt x="233272" y="418918"/>
                  <a:pt x="233632" y="422374"/>
                  <a:pt x="234950" y="425450"/>
                </a:cubicBezTo>
                <a:cubicBezTo>
                  <a:pt x="251649" y="464414"/>
                  <a:pt x="231707" y="415789"/>
                  <a:pt x="247650" y="447675"/>
                </a:cubicBezTo>
                <a:cubicBezTo>
                  <a:pt x="249147" y="450668"/>
                  <a:pt x="249328" y="454207"/>
                  <a:pt x="250825" y="457200"/>
                </a:cubicBezTo>
                <a:cubicBezTo>
                  <a:pt x="252532" y="460613"/>
                  <a:pt x="255468" y="463312"/>
                  <a:pt x="257175" y="466725"/>
                </a:cubicBezTo>
                <a:cubicBezTo>
                  <a:pt x="263354" y="479082"/>
                  <a:pt x="257421" y="474708"/>
                  <a:pt x="263525" y="488950"/>
                </a:cubicBezTo>
                <a:cubicBezTo>
                  <a:pt x="265028" y="492457"/>
                  <a:pt x="268168" y="495062"/>
                  <a:pt x="269875" y="498475"/>
                </a:cubicBezTo>
                <a:cubicBezTo>
                  <a:pt x="283020" y="524765"/>
                  <a:pt x="261202" y="490228"/>
                  <a:pt x="279400" y="517525"/>
                </a:cubicBezTo>
                <a:cubicBezTo>
                  <a:pt x="280458" y="521758"/>
                  <a:pt x="281376" y="526029"/>
                  <a:pt x="282575" y="530225"/>
                </a:cubicBezTo>
                <a:cubicBezTo>
                  <a:pt x="283494" y="533443"/>
                  <a:pt x="282503" y="538938"/>
                  <a:pt x="285750" y="539750"/>
                </a:cubicBezTo>
                <a:cubicBezTo>
                  <a:pt x="289452" y="540675"/>
                  <a:pt x="292100" y="535517"/>
                  <a:pt x="295275" y="533400"/>
                </a:cubicBezTo>
                <a:cubicBezTo>
                  <a:pt x="297392" y="530225"/>
                  <a:pt x="298450" y="525992"/>
                  <a:pt x="301625" y="523875"/>
                </a:cubicBezTo>
                <a:cubicBezTo>
                  <a:pt x="305256" y="521454"/>
                  <a:pt x="310145" y="521954"/>
                  <a:pt x="314325" y="520700"/>
                </a:cubicBezTo>
                <a:cubicBezTo>
                  <a:pt x="320736" y="518777"/>
                  <a:pt x="327025" y="516467"/>
                  <a:pt x="333375" y="514350"/>
                </a:cubicBezTo>
                <a:cubicBezTo>
                  <a:pt x="336550" y="513292"/>
                  <a:pt x="340115" y="513031"/>
                  <a:pt x="342900" y="511175"/>
                </a:cubicBezTo>
                <a:lnTo>
                  <a:pt x="352425" y="504825"/>
                </a:lnTo>
                <a:cubicBezTo>
                  <a:pt x="355600" y="527050"/>
                  <a:pt x="354850" y="550201"/>
                  <a:pt x="361950" y="571500"/>
                </a:cubicBezTo>
                <a:cubicBezTo>
                  <a:pt x="363008" y="574675"/>
                  <a:pt x="364399" y="577758"/>
                  <a:pt x="365125" y="581025"/>
                </a:cubicBezTo>
                <a:cubicBezTo>
                  <a:pt x="366522" y="587309"/>
                  <a:pt x="366739" y="593830"/>
                  <a:pt x="368300" y="600075"/>
                </a:cubicBezTo>
                <a:lnTo>
                  <a:pt x="377825" y="628650"/>
                </a:lnTo>
                <a:lnTo>
                  <a:pt x="381000" y="638175"/>
                </a:lnTo>
                <a:cubicBezTo>
                  <a:pt x="415015" y="626837"/>
                  <a:pt x="402981" y="633229"/>
                  <a:pt x="444500" y="596900"/>
                </a:cubicBezTo>
                <a:cubicBezTo>
                  <a:pt x="468712" y="575715"/>
                  <a:pt x="474636" y="572399"/>
                  <a:pt x="495300" y="546100"/>
                </a:cubicBezTo>
                <a:cubicBezTo>
                  <a:pt x="499113" y="541248"/>
                  <a:pt x="501512" y="535431"/>
                  <a:pt x="504825" y="530225"/>
                </a:cubicBezTo>
                <a:cubicBezTo>
                  <a:pt x="518117" y="509338"/>
                  <a:pt x="513246" y="515454"/>
                  <a:pt x="527050" y="501650"/>
                </a:cubicBezTo>
                <a:cubicBezTo>
                  <a:pt x="528108" y="505883"/>
                  <a:pt x="529608" y="510030"/>
                  <a:pt x="530225" y="514350"/>
                </a:cubicBezTo>
                <a:cubicBezTo>
                  <a:pt x="537443" y="564879"/>
                  <a:pt x="529340" y="529859"/>
                  <a:pt x="536575" y="558800"/>
                </a:cubicBezTo>
                <a:cubicBezTo>
                  <a:pt x="541423" y="602435"/>
                  <a:pt x="537742" y="578004"/>
                  <a:pt x="549275" y="631825"/>
                </a:cubicBezTo>
                <a:cubicBezTo>
                  <a:pt x="552450" y="646642"/>
                  <a:pt x="552023" y="662722"/>
                  <a:pt x="558800" y="676275"/>
                </a:cubicBezTo>
                <a:cubicBezTo>
                  <a:pt x="566525" y="691725"/>
                  <a:pt x="567082" y="692218"/>
                  <a:pt x="574675" y="711200"/>
                </a:cubicBezTo>
                <a:cubicBezTo>
                  <a:pt x="575918" y="714307"/>
                  <a:pt x="576706" y="717580"/>
                  <a:pt x="577850" y="720725"/>
                </a:cubicBezTo>
                <a:cubicBezTo>
                  <a:pt x="580940" y="729223"/>
                  <a:pt x="584200" y="737658"/>
                  <a:pt x="587375" y="746125"/>
                </a:cubicBezTo>
                <a:cubicBezTo>
                  <a:pt x="587924" y="749421"/>
                  <a:pt x="588344" y="774700"/>
                  <a:pt x="600075" y="774700"/>
                </a:cubicBezTo>
                <a:cubicBezTo>
                  <a:pt x="603422" y="774700"/>
                  <a:pt x="601345" y="767927"/>
                  <a:pt x="603250" y="765175"/>
                </a:cubicBezTo>
                <a:cubicBezTo>
                  <a:pt x="610965" y="754032"/>
                  <a:pt x="621132" y="744702"/>
                  <a:pt x="628650" y="733425"/>
                </a:cubicBezTo>
                <a:cubicBezTo>
                  <a:pt x="634694" y="724359"/>
                  <a:pt x="667362" y="674515"/>
                  <a:pt x="673100" y="669925"/>
                </a:cubicBezTo>
                <a:lnTo>
                  <a:pt x="688975" y="657225"/>
                </a:lnTo>
                <a:cubicBezTo>
                  <a:pt x="691092" y="665692"/>
                  <a:pt x="693613" y="674067"/>
                  <a:pt x="695325" y="682625"/>
                </a:cubicBezTo>
                <a:cubicBezTo>
                  <a:pt x="696793" y="689963"/>
                  <a:pt x="697270" y="697468"/>
                  <a:pt x="698500" y="704850"/>
                </a:cubicBezTo>
                <a:cubicBezTo>
                  <a:pt x="699387" y="710173"/>
                  <a:pt x="700617" y="715433"/>
                  <a:pt x="701675" y="720725"/>
                </a:cubicBezTo>
                <a:cubicBezTo>
                  <a:pt x="707314" y="799674"/>
                  <a:pt x="701341" y="730752"/>
                  <a:pt x="711200" y="809625"/>
                </a:cubicBezTo>
                <a:cubicBezTo>
                  <a:pt x="712655" y="821263"/>
                  <a:pt x="713434" y="843874"/>
                  <a:pt x="717550" y="857250"/>
                </a:cubicBezTo>
                <a:cubicBezTo>
                  <a:pt x="720209" y="865893"/>
                  <a:pt x="724216" y="874072"/>
                  <a:pt x="727075" y="882650"/>
                </a:cubicBezTo>
                <a:cubicBezTo>
                  <a:pt x="729511" y="889959"/>
                  <a:pt x="731211" y="897495"/>
                  <a:pt x="733425" y="904875"/>
                </a:cubicBezTo>
                <a:cubicBezTo>
                  <a:pt x="734387" y="908081"/>
                  <a:pt x="735788" y="911153"/>
                  <a:pt x="736600" y="914400"/>
                </a:cubicBezTo>
                <a:cubicBezTo>
                  <a:pt x="737909" y="919635"/>
                  <a:pt x="738068" y="925155"/>
                  <a:pt x="739775" y="930275"/>
                </a:cubicBezTo>
                <a:cubicBezTo>
                  <a:pt x="741272" y="934765"/>
                  <a:pt x="744008" y="938742"/>
                  <a:pt x="746125" y="942975"/>
                </a:cubicBezTo>
                <a:cubicBezTo>
                  <a:pt x="749300" y="941917"/>
                  <a:pt x="753283" y="942167"/>
                  <a:pt x="755650" y="939800"/>
                </a:cubicBezTo>
                <a:cubicBezTo>
                  <a:pt x="760014" y="935436"/>
                  <a:pt x="761904" y="929158"/>
                  <a:pt x="765175" y="923925"/>
                </a:cubicBezTo>
                <a:cubicBezTo>
                  <a:pt x="767197" y="920689"/>
                  <a:pt x="769307" y="917505"/>
                  <a:pt x="771525" y="914400"/>
                </a:cubicBezTo>
                <a:cubicBezTo>
                  <a:pt x="788448" y="890708"/>
                  <a:pt x="773196" y="912520"/>
                  <a:pt x="796925" y="885825"/>
                </a:cubicBezTo>
                <a:cubicBezTo>
                  <a:pt x="800441" y="881870"/>
                  <a:pt x="803275" y="877358"/>
                  <a:pt x="806450" y="873125"/>
                </a:cubicBezTo>
                <a:cubicBezTo>
                  <a:pt x="824631" y="900396"/>
                  <a:pt x="796199" y="855434"/>
                  <a:pt x="822325" y="920750"/>
                </a:cubicBezTo>
                <a:lnTo>
                  <a:pt x="828675" y="936625"/>
                </a:lnTo>
                <a:cubicBezTo>
                  <a:pt x="842994" y="1012991"/>
                  <a:pt x="829465" y="962412"/>
                  <a:pt x="850900" y="1016000"/>
                </a:cubicBezTo>
                <a:cubicBezTo>
                  <a:pt x="857659" y="1032898"/>
                  <a:pt x="856847" y="1042300"/>
                  <a:pt x="869950" y="1057275"/>
                </a:cubicBezTo>
                <a:cubicBezTo>
                  <a:pt x="872154" y="1059794"/>
                  <a:pt x="876300" y="1059392"/>
                  <a:pt x="879475" y="1060450"/>
                </a:cubicBezTo>
                <a:cubicBezTo>
                  <a:pt x="883708" y="1063625"/>
                  <a:pt x="886905" y="1069496"/>
                  <a:pt x="892175" y="1069975"/>
                </a:cubicBezTo>
                <a:cubicBezTo>
                  <a:pt x="895031" y="1070235"/>
                  <a:pt x="916902" y="1062791"/>
                  <a:pt x="923925" y="1060450"/>
                </a:cubicBezTo>
                <a:cubicBezTo>
                  <a:pt x="936454" y="1098038"/>
                  <a:pt x="923109" y="1060995"/>
                  <a:pt x="939800" y="1098550"/>
                </a:cubicBezTo>
                <a:cubicBezTo>
                  <a:pt x="941159" y="1101608"/>
                  <a:pt x="941478" y="1105082"/>
                  <a:pt x="942975" y="1108075"/>
                </a:cubicBezTo>
                <a:cubicBezTo>
                  <a:pt x="950272" y="1122668"/>
                  <a:pt x="954205" y="1128095"/>
                  <a:pt x="962025" y="1139825"/>
                </a:cubicBezTo>
                <a:cubicBezTo>
                  <a:pt x="964042" y="1146885"/>
                  <a:pt x="969877" y="1170168"/>
                  <a:pt x="974725" y="1177925"/>
                </a:cubicBezTo>
                <a:cubicBezTo>
                  <a:pt x="977105" y="1181733"/>
                  <a:pt x="981075" y="1184275"/>
                  <a:pt x="984250" y="1187450"/>
                </a:cubicBezTo>
                <a:cubicBezTo>
                  <a:pt x="1002408" y="1169292"/>
                  <a:pt x="986195" y="1187513"/>
                  <a:pt x="1000125" y="1165225"/>
                </a:cubicBezTo>
                <a:cubicBezTo>
                  <a:pt x="1001929" y="1162338"/>
                  <a:pt x="1013933" y="1147650"/>
                  <a:pt x="1016000" y="1143000"/>
                </a:cubicBezTo>
                <a:cubicBezTo>
                  <a:pt x="1020743" y="1132329"/>
                  <a:pt x="1025166" y="1112327"/>
                  <a:pt x="1028700" y="1101725"/>
                </a:cubicBezTo>
                <a:cubicBezTo>
                  <a:pt x="1030502" y="1096318"/>
                  <a:pt x="1033133" y="1091217"/>
                  <a:pt x="1035050" y="1085850"/>
                </a:cubicBezTo>
                <a:cubicBezTo>
                  <a:pt x="1039634" y="1073014"/>
                  <a:pt x="1050972" y="1038036"/>
                  <a:pt x="1054100" y="1025525"/>
                </a:cubicBezTo>
                <a:cubicBezTo>
                  <a:pt x="1068664" y="967268"/>
                  <a:pt x="1037951" y="1063867"/>
                  <a:pt x="1066800" y="971550"/>
                </a:cubicBezTo>
                <a:cubicBezTo>
                  <a:pt x="1068500" y="966110"/>
                  <a:pt x="1071768" y="961204"/>
                  <a:pt x="1073150" y="955675"/>
                </a:cubicBezTo>
                <a:cubicBezTo>
                  <a:pt x="1077077" y="939969"/>
                  <a:pt x="1079087" y="923837"/>
                  <a:pt x="1082675" y="908050"/>
                </a:cubicBezTo>
                <a:cubicBezTo>
                  <a:pt x="1084383" y="900537"/>
                  <a:pt x="1087671" y="893410"/>
                  <a:pt x="1089025" y="885825"/>
                </a:cubicBezTo>
                <a:cubicBezTo>
                  <a:pt x="1106716" y="786755"/>
                  <a:pt x="1089954" y="849237"/>
                  <a:pt x="1104900" y="796925"/>
                </a:cubicBezTo>
                <a:cubicBezTo>
                  <a:pt x="1107017" y="769408"/>
                  <a:pt x="1108202" y="741804"/>
                  <a:pt x="1111250" y="714375"/>
                </a:cubicBezTo>
                <a:cubicBezTo>
                  <a:pt x="1113498" y="694142"/>
                  <a:pt x="1117896" y="674203"/>
                  <a:pt x="1120775" y="654050"/>
                </a:cubicBezTo>
                <a:cubicBezTo>
                  <a:pt x="1122130" y="644563"/>
                  <a:pt x="1122493" y="634947"/>
                  <a:pt x="1123950" y="625475"/>
                </a:cubicBezTo>
                <a:cubicBezTo>
                  <a:pt x="1126728" y="607418"/>
                  <a:pt x="1130079" y="589451"/>
                  <a:pt x="1133475" y="571500"/>
                </a:cubicBezTo>
                <a:cubicBezTo>
                  <a:pt x="1137488" y="550290"/>
                  <a:pt x="1142995" y="529350"/>
                  <a:pt x="1146175" y="508000"/>
                </a:cubicBezTo>
                <a:cubicBezTo>
                  <a:pt x="1150410" y="479563"/>
                  <a:pt x="1153652" y="450953"/>
                  <a:pt x="1155700" y="422275"/>
                </a:cubicBezTo>
                <a:cubicBezTo>
                  <a:pt x="1169005" y="236011"/>
                  <a:pt x="1155174" y="424702"/>
                  <a:pt x="1168400" y="257175"/>
                </a:cubicBezTo>
                <a:cubicBezTo>
                  <a:pt x="1169569" y="242367"/>
                  <a:pt x="1170306" y="227525"/>
                  <a:pt x="1171575" y="212725"/>
                </a:cubicBezTo>
                <a:cubicBezTo>
                  <a:pt x="1185647" y="48557"/>
                  <a:pt x="1172514" y="202218"/>
                  <a:pt x="1181100" y="120650"/>
                </a:cubicBezTo>
                <a:cubicBezTo>
                  <a:pt x="1182324" y="109025"/>
                  <a:pt x="1183304" y="97374"/>
                  <a:pt x="1184275" y="85725"/>
                </a:cubicBezTo>
                <a:cubicBezTo>
                  <a:pt x="1185421" y="71974"/>
                  <a:pt x="1185926" y="58165"/>
                  <a:pt x="1187450" y="44450"/>
                </a:cubicBezTo>
                <a:cubicBezTo>
                  <a:pt x="1188046" y="39087"/>
                  <a:pt x="1189660" y="33884"/>
                  <a:pt x="1190625" y="28575"/>
                </a:cubicBezTo>
                <a:cubicBezTo>
                  <a:pt x="1195095" y="3989"/>
                  <a:pt x="1191377" y="16794"/>
                  <a:pt x="1196975" y="0"/>
                </a:cubicBezTo>
                <a:cubicBezTo>
                  <a:pt x="1213811" y="16836"/>
                  <a:pt x="1200313" y="1330"/>
                  <a:pt x="1212850" y="22225"/>
                </a:cubicBezTo>
                <a:cubicBezTo>
                  <a:pt x="1216777" y="28769"/>
                  <a:pt x="1223137" y="34035"/>
                  <a:pt x="1225550" y="41275"/>
                </a:cubicBezTo>
                <a:cubicBezTo>
                  <a:pt x="1226608" y="44450"/>
                  <a:pt x="1227806" y="47582"/>
                  <a:pt x="1228725" y="50800"/>
                </a:cubicBezTo>
                <a:cubicBezTo>
                  <a:pt x="1229924" y="54996"/>
                  <a:pt x="1230181" y="59489"/>
                  <a:pt x="1231900" y="63500"/>
                </a:cubicBezTo>
                <a:cubicBezTo>
                  <a:pt x="1233403" y="67007"/>
                  <a:pt x="1236133" y="69850"/>
                  <a:pt x="1238250" y="73025"/>
                </a:cubicBezTo>
                <a:cubicBezTo>
                  <a:pt x="1239308" y="78317"/>
                  <a:pt x="1240116" y="83665"/>
                  <a:pt x="1241425" y="88900"/>
                </a:cubicBezTo>
                <a:cubicBezTo>
                  <a:pt x="1242237" y="92147"/>
                  <a:pt x="1243874" y="95158"/>
                  <a:pt x="1244600" y="98425"/>
                </a:cubicBezTo>
                <a:cubicBezTo>
                  <a:pt x="1250925" y="126887"/>
                  <a:pt x="1243152" y="108229"/>
                  <a:pt x="1254125" y="130175"/>
                </a:cubicBezTo>
                <a:cubicBezTo>
                  <a:pt x="1255938" y="139239"/>
                  <a:pt x="1257785" y="149782"/>
                  <a:pt x="1260475" y="158750"/>
                </a:cubicBezTo>
                <a:cubicBezTo>
                  <a:pt x="1262398" y="165161"/>
                  <a:pt x="1264708" y="171450"/>
                  <a:pt x="1266825" y="177800"/>
                </a:cubicBezTo>
                <a:lnTo>
                  <a:pt x="1270000" y="187325"/>
                </a:lnTo>
                <a:cubicBezTo>
                  <a:pt x="1272582" y="195072"/>
                  <a:pt x="1273370" y="200220"/>
                  <a:pt x="1279525" y="206375"/>
                </a:cubicBezTo>
                <a:cubicBezTo>
                  <a:pt x="1282223" y="209073"/>
                  <a:pt x="1285875" y="210608"/>
                  <a:pt x="1289050" y="212725"/>
                </a:cubicBezTo>
                <a:cubicBezTo>
                  <a:pt x="1295400" y="208492"/>
                  <a:pt x="1301014" y="202859"/>
                  <a:pt x="1308100" y="200025"/>
                </a:cubicBezTo>
                <a:cubicBezTo>
                  <a:pt x="1313392" y="197908"/>
                  <a:pt x="1318972" y="196404"/>
                  <a:pt x="1323975" y="193675"/>
                </a:cubicBezTo>
                <a:cubicBezTo>
                  <a:pt x="1330675" y="190021"/>
                  <a:pt x="1343025" y="180975"/>
                  <a:pt x="1343025" y="180975"/>
                </a:cubicBezTo>
                <a:cubicBezTo>
                  <a:pt x="1349962" y="191381"/>
                  <a:pt x="1349375" y="186684"/>
                  <a:pt x="1349375" y="193675"/>
                </a:cubicBezTo>
              </a:path>
            </a:pathLst>
          </a:custGeom>
          <a:noFill/>
          <a:ln w="127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7" name="Freeform 86"/>
          <p:cNvSpPr/>
          <p:nvPr/>
        </p:nvSpPr>
        <p:spPr>
          <a:xfrm>
            <a:off x="3518694" y="3543300"/>
            <a:ext cx="570971" cy="638686"/>
          </a:xfrm>
          <a:custGeom>
            <a:avLst/>
            <a:gdLst>
              <a:gd name="connsiteX0" fmla="*/ 527050 w 527050"/>
              <a:gd name="connsiteY0" fmla="*/ 0 h 638686"/>
              <a:gd name="connsiteX1" fmla="*/ 511175 w 527050"/>
              <a:gd name="connsiteY1" fmla="*/ 12700 h 638686"/>
              <a:gd name="connsiteX2" fmla="*/ 498475 w 527050"/>
              <a:gd name="connsiteY2" fmla="*/ 25400 h 638686"/>
              <a:gd name="connsiteX3" fmla="*/ 476250 w 527050"/>
              <a:gd name="connsiteY3" fmla="*/ 34925 h 638686"/>
              <a:gd name="connsiteX4" fmla="*/ 457200 w 527050"/>
              <a:gd name="connsiteY4" fmla="*/ 47625 h 638686"/>
              <a:gd name="connsiteX5" fmla="*/ 438150 w 527050"/>
              <a:gd name="connsiteY5" fmla="*/ 60325 h 638686"/>
              <a:gd name="connsiteX6" fmla="*/ 428625 w 527050"/>
              <a:gd name="connsiteY6" fmla="*/ 66675 h 638686"/>
              <a:gd name="connsiteX7" fmla="*/ 400050 w 527050"/>
              <a:gd name="connsiteY7" fmla="*/ 76200 h 638686"/>
              <a:gd name="connsiteX8" fmla="*/ 390525 w 527050"/>
              <a:gd name="connsiteY8" fmla="*/ 79375 h 638686"/>
              <a:gd name="connsiteX9" fmla="*/ 361950 w 527050"/>
              <a:gd name="connsiteY9" fmla="*/ 82550 h 638686"/>
              <a:gd name="connsiteX10" fmla="*/ 342900 w 527050"/>
              <a:gd name="connsiteY10" fmla="*/ 88900 h 638686"/>
              <a:gd name="connsiteX11" fmla="*/ 333375 w 527050"/>
              <a:gd name="connsiteY11" fmla="*/ 92075 h 638686"/>
              <a:gd name="connsiteX12" fmla="*/ 323850 w 527050"/>
              <a:gd name="connsiteY12" fmla="*/ 98425 h 638686"/>
              <a:gd name="connsiteX13" fmla="*/ 311150 w 527050"/>
              <a:gd name="connsiteY13" fmla="*/ 127000 h 638686"/>
              <a:gd name="connsiteX14" fmla="*/ 307975 w 527050"/>
              <a:gd name="connsiteY14" fmla="*/ 136525 h 638686"/>
              <a:gd name="connsiteX15" fmla="*/ 295275 w 527050"/>
              <a:gd name="connsiteY15" fmla="*/ 155575 h 638686"/>
              <a:gd name="connsiteX16" fmla="*/ 276225 w 527050"/>
              <a:gd name="connsiteY16" fmla="*/ 190500 h 638686"/>
              <a:gd name="connsiteX17" fmla="*/ 273050 w 527050"/>
              <a:gd name="connsiteY17" fmla="*/ 200025 h 638686"/>
              <a:gd name="connsiteX18" fmla="*/ 250825 w 527050"/>
              <a:gd name="connsiteY18" fmla="*/ 231775 h 638686"/>
              <a:gd name="connsiteX19" fmla="*/ 241300 w 527050"/>
              <a:gd name="connsiteY19" fmla="*/ 254000 h 638686"/>
              <a:gd name="connsiteX20" fmla="*/ 219075 w 527050"/>
              <a:gd name="connsiteY20" fmla="*/ 295275 h 638686"/>
              <a:gd name="connsiteX21" fmla="*/ 203200 w 527050"/>
              <a:gd name="connsiteY21" fmla="*/ 320675 h 638686"/>
              <a:gd name="connsiteX22" fmla="*/ 187325 w 527050"/>
              <a:gd name="connsiteY22" fmla="*/ 349250 h 638686"/>
              <a:gd name="connsiteX23" fmla="*/ 177800 w 527050"/>
              <a:gd name="connsiteY23" fmla="*/ 358775 h 638686"/>
              <a:gd name="connsiteX24" fmla="*/ 158750 w 527050"/>
              <a:gd name="connsiteY24" fmla="*/ 387350 h 638686"/>
              <a:gd name="connsiteX25" fmla="*/ 149225 w 527050"/>
              <a:gd name="connsiteY25" fmla="*/ 400050 h 638686"/>
              <a:gd name="connsiteX26" fmla="*/ 133350 w 527050"/>
              <a:gd name="connsiteY26" fmla="*/ 422275 h 638686"/>
              <a:gd name="connsiteX27" fmla="*/ 123825 w 527050"/>
              <a:gd name="connsiteY27" fmla="*/ 444500 h 638686"/>
              <a:gd name="connsiteX28" fmla="*/ 120650 w 527050"/>
              <a:gd name="connsiteY28" fmla="*/ 454025 h 638686"/>
              <a:gd name="connsiteX29" fmla="*/ 107950 w 527050"/>
              <a:gd name="connsiteY29" fmla="*/ 473075 h 638686"/>
              <a:gd name="connsiteX30" fmla="*/ 98425 w 527050"/>
              <a:gd name="connsiteY30" fmla="*/ 488950 h 638686"/>
              <a:gd name="connsiteX31" fmla="*/ 92075 w 527050"/>
              <a:gd name="connsiteY31" fmla="*/ 501650 h 638686"/>
              <a:gd name="connsiteX32" fmla="*/ 85725 w 527050"/>
              <a:gd name="connsiteY32" fmla="*/ 511175 h 638686"/>
              <a:gd name="connsiteX33" fmla="*/ 76200 w 527050"/>
              <a:gd name="connsiteY33" fmla="*/ 530225 h 638686"/>
              <a:gd name="connsiteX34" fmla="*/ 66675 w 527050"/>
              <a:gd name="connsiteY34" fmla="*/ 539750 h 638686"/>
              <a:gd name="connsiteX35" fmla="*/ 57150 w 527050"/>
              <a:gd name="connsiteY35" fmla="*/ 558800 h 638686"/>
              <a:gd name="connsiteX36" fmla="*/ 44450 w 527050"/>
              <a:gd name="connsiteY36" fmla="*/ 581025 h 638686"/>
              <a:gd name="connsiteX37" fmla="*/ 38100 w 527050"/>
              <a:gd name="connsiteY37" fmla="*/ 600075 h 638686"/>
              <a:gd name="connsiteX38" fmla="*/ 31750 w 527050"/>
              <a:gd name="connsiteY38" fmla="*/ 609600 h 638686"/>
              <a:gd name="connsiteX39" fmla="*/ 22225 w 527050"/>
              <a:gd name="connsiteY39" fmla="*/ 628650 h 638686"/>
              <a:gd name="connsiteX40" fmla="*/ 0 w 527050"/>
              <a:gd name="connsiteY40" fmla="*/ 638175 h 63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7050" h="638686">
                <a:moveTo>
                  <a:pt x="527050" y="0"/>
                </a:moveTo>
                <a:cubicBezTo>
                  <a:pt x="521758" y="4233"/>
                  <a:pt x="516240" y="8198"/>
                  <a:pt x="511175" y="12700"/>
                </a:cubicBezTo>
                <a:cubicBezTo>
                  <a:pt x="506700" y="16677"/>
                  <a:pt x="503264" y="21808"/>
                  <a:pt x="498475" y="25400"/>
                </a:cubicBezTo>
                <a:cubicBezTo>
                  <a:pt x="492198" y="30108"/>
                  <a:pt x="483607" y="32473"/>
                  <a:pt x="476250" y="34925"/>
                </a:cubicBezTo>
                <a:cubicBezTo>
                  <a:pt x="455111" y="56064"/>
                  <a:pt x="477877" y="36138"/>
                  <a:pt x="457200" y="47625"/>
                </a:cubicBezTo>
                <a:cubicBezTo>
                  <a:pt x="450529" y="51331"/>
                  <a:pt x="444500" y="56092"/>
                  <a:pt x="438150" y="60325"/>
                </a:cubicBezTo>
                <a:cubicBezTo>
                  <a:pt x="434975" y="62442"/>
                  <a:pt x="432245" y="65468"/>
                  <a:pt x="428625" y="66675"/>
                </a:cubicBezTo>
                <a:lnTo>
                  <a:pt x="400050" y="76200"/>
                </a:lnTo>
                <a:cubicBezTo>
                  <a:pt x="396875" y="77258"/>
                  <a:pt x="393851" y="79005"/>
                  <a:pt x="390525" y="79375"/>
                </a:cubicBezTo>
                <a:lnTo>
                  <a:pt x="361950" y="82550"/>
                </a:lnTo>
                <a:lnTo>
                  <a:pt x="342900" y="88900"/>
                </a:lnTo>
                <a:cubicBezTo>
                  <a:pt x="339725" y="89958"/>
                  <a:pt x="336160" y="90219"/>
                  <a:pt x="333375" y="92075"/>
                </a:cubicBezTo>
                <a:lnTo>
                  <a:pt x="323850" y="98425"/>
                </a:lnTo>
                <a:cubicBezTo>
                  <a:pt x="307468" y="147572"/>
                  <a:pt x="326244" y="96811"/>
                  <a:pt x="311150" y="127000"/>
                </a:cubicBezTo>
                <a:cubicBezTo>
                  <a:pt x="309653" y="129993"/>
                  <a:pt x="309600" y="133599"/>
                  <a:pt x="307975" y="136525"/>
                </a:cubicBezTo>
                <a:cubicBezTo>
                  <a:pt x="304269" y="143196"/>
                  <a:pt x="299061" y="148949"/>
                  <a:pt x="295275" y="155575"/>
                </a:cubicBezTo>
                <a:cubicBezTo>
                  <a:pt x="290699" y="163583"/>
                  <a:pt x="280582" y="180334"/>
                  <a:pt x="276225" y="190500"/>
                </a:cubicBezTo>
                <a:cubicBezTo>
                  <a:pt x="274907" y="193576"/>
                  <a:pt x="274675" y="197099"/>
                  <a:pt x="273050" y="200025"/>
                </a:cubicBezTo>
                <a:cubicBezTo>
                  <a:pt x="253746" y="234772"/>
                  <a:pt x="267473" y="205139"/>
                  <a:pt x="250825" y="231775"/>
                </a:cubicBezTo>
                <a:cubicBezTo>
                  <a:pt x="234308" y="258202"/>
                  <a:pt x="252103" y="232395"/>
                  <a:pt x="241300" y="254000"/>
                </a:cubicBezTo>
                <a:cubicBezTo>
                  <a:pt x="220833" y="294933"/>
                  <a:pt x="235947" y="258156"/>
                  <a:pt x="219075" y="295275"/>
                </a:cubicBezTo>
                <a:cubicBezTo>
                  <a:pt x="209053" y="317323"/>
                  <a:pt x="218334" y="305541"/>
                  <a:pt x="203200" y="320675"/>
                </a:cubicBezTo>
                <a:cubicBezTo>
                  <a:pt x="199207" y="332653"/>
                  <a:pt x="198242" y="338333"/>
                  <a:pt x="187325" y="349250"/>
                </a:cubicBezTo>
                <a:cubicBezTo>
                  <a:pt x="184150" y="352425"/>
                  <a:pt x="180557" y="355231"/>
                  <a:pt x="177800" y="358775"/>
                </a:cubicBezTo>
                <a:cubicBezTo>
                  <a:pt x="155575" y="387350"/>
                  <a:pt x="173038" y="368300"/>
                  <a:pt x="158750" y="387350"/>
                </a:cubicBezTo>
                <a:cubicBezTo>
                  <a:pt x="155575" y="391583"/>
                  <a:pt x="152301" y="395744"/>
                  <a:pt x="149225" y="400050"/>
                </a:cubicBezTo>
                <a:cubicBezTo>
                  <a:pt x="126012" y="432549"/>
                  <a:pt x="164479" y="380770"/>
                  <a:pt x="133350" y="422275"/>
                </a:cubicBezTo>
                <a:cubicBezTo>
                  <a:pt x="126742" y="448706"/>
                  <a:pt x="134788" y="422574"/>
                  <a:pt x="123825" y="444500"/>
                </a:cubicBezTo>
                <a:cubicBezTo>
                  <a:pt x="122328" y="447493"/>
                  <a:pt x="122275" y="451099"/>
                  <a:pt x="120650" y="454025"/>
                </a:cubicBezTo>
                <a:cubicBezTo>
                  <a:pt x="116944" y="460696"/>
                  <a:pt x="111877" y="466531"/>
                  <a:pt x="107950" y="473075"/>
                </a:cubicBezTo>
                <a:cubicBezTo>
                  <a:pt x="104775" y="478367"/>
                  <a:pt x="101422" y="483555"/>
                  <a:pt x="98425" y="488950"/>
                </a:cubicBezTo>
                <a:cubicBezTo>
                  <a:pt x="96126" y="493087"/>
                  <a:pt x="94423" y="497541"/>
                  <a:pt x="92075" y="501650"/>
                </a:cubicBezTo>
                <a:cubicBezTo>
                  <a:pt x="90182" y="504963"/>
                  <a:pt x="87432" y="507762"/>
                  <a:pt x="85725" y="511175"/>
                </a:cubicBezTo>
                <a:cubicBezTo>
                  <a:pt x="78565" y="525494"/>
                  <a:pt x="87574" y="516576"/>
                  <a:pt x="76200" y="530225"/>
                </a:cubicBezTo>
                <a:cubicBezTo>
                  <a:pt x="73325" y="533674"/>
                  <a:pt x="69850" y="536575"/>
                  <a:pt x="66675" y="539750"/>
                </a:cubicBezTo>
                <a:cubicBezTo>
                  <a:pt x="58695" y="563691"/>
                  <a:pt x="69460" y="534181"/>
                  <a:pt x="57150" y="558800"/>
                </a:cubicBezTo>
                <a:cubicBezTo>
                  <a:pt x="45029" y="583042"/>
                  <a:pt x="67482" y="550316"/>
                  <a:pt x="44450" y="581025"/>
                </a:cubicBezTo>
                <a:cubicBezTo>
                  <a:pt x="42333" y="587375"/>
                  <a:pt x="41813" y="594506"/>
                  <a:pt x="38100" y="600075"/>
                </a:cubicBezTo>
                <a:cubicBezTo>
                  <a:pt x="35983" y="603250"/>
                  <a:pt x="33457" y="606187"/>
                  <a:pt x="31750" y="609600"/>
                </a:cubicBezTo>
                <a:cubicBezTo>
                  <a:pt x="28762" y="615576"/>
                  <a:pt x="28843" y="624514"/>
                  <a:pt x="22225" y="628650"/>
                </a:cubicBezTo>
                <a:cubicBezTo>
                  <a:pt x="-14166" y="651394"/>
                  <a:pt x="11468" y="626707"/>
                  <a:pt x="0" y="638175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8" name="Freeform 87"/>
          <p:cNvSpPr/>
          <p:nvPr/>
        </p:nvSpPr>
        <p:spPr>
          <a:xfrm>
            <a:off x="2507457" y="3505200"/>
            <a:ext cx="1007798" cy="679450"/>
          </a:xfrm>
          <a:custGeom>
            <a:avLst/>
            <a:gdLst>
              <a:gd name="connsiteX0" fmla="*/ 930275 w 930275"/>
              <a:gd name="connsiteY0" fmla="*/ 679450 h 679450"/>
              <a:gd name="connsiteX1" fmla="*/ 889000 w 930275"/>
              <a:gd name="connsiteY1" fmla="*/ 669925 h 679450"/>
              <a:gd name="connsiteX2" fmla="*/ 844550 w 930275"/>
              <a:gd name="connsiteY2" fmla="*/ 641350 h 679450"/>
              <a:gd name="connsiteX3" fmla="*/ 815975 w 930275"/>
              <a:gd name="connsiteY3" fmla="*/ 619125 h 679450"/>
              <a:gd name="connsiteX4" fmla="*/ 803275 w 930275"/>
              <a:gd name="connsiteY4" fmla="*/ 600075 h 679450"/>
              <a:gd name="connsiteX5" fmla="*/ 793750 w 930275"/>
              <a:gd name="connsiteY5" fmla="*/ 587375 h 679450"/>
              <a:gd name="connsiteX6" fmla="*/ 790575 w 930275"/>
              <a:gd name="connsiteY6" fmla="*/ 577850 h 679450"/>
              <a:gd name="connsiteX7" fmla="*/ 771525 w 930275"/>
              <a:gd name="connsiteY7" fmla="*/ 552450 h 679450"/>
              <a:gd name="connsiteX8" fmla="*/ 758825 w 930275"/>
              <a:gd name="connsiteY8" fmla="*/ 523875 h 679450"/>
              <a:gd name="connsiteX9" fmla="*/ 752475 w 930275"/>
              <a:gd name="connsiteY9" fmla="*/ 514350 h 679450"/>
              <a:gd name="connsiteX10" fmla="*/ 749300 w 930275"/>
              <a:gd name="connsiteY10" fmla="*/ 504825 h 679450"/>
              <a:gd name="connsiteX11" fmla="*/ 736600 w 930275"/>
              <a:gd name="connsiteY11" fmla="*/ 485775 h 679450"/>
              <a:gd name="connsiteX12" fmla="*/ 727075 w 930275"/>
              <a:gd name="connsiteY12" fmla="*/ 469900 h 679450"/>
              <a:gd name="connsiteX13" fmla="*/ 720725 w 930275"/>
              <a:gd name="connsiteY13" fmla="*/ 460375 h 679450"/>
              <a:gd name="connsiteX14" fmla="*/ 717550 w 930275"/>
              <a:gd name="connsiteY14" fmla="*/ 450850 h 679450"/>
              <a:gd name="connsiteX15" fmla="*/ 711200 w 930275"/>
              <a:gd name="connsiteY15" fmla="*/ 441325 h 679450"/>
              <a:gd name="connsiteX16" fmla="*/ 708025 w 930275"/>
              <a:gd name="connsiteY16" fmla="*/ 431800 h 679450"/>
              <a:gd name="connsiteX17" fmla="*/ 695325 w 930275"/>
              <a:gd name="connsiteY17" fmla="*/ 409575 h 679450"/>
              <a:gd name="connsiteX18" fmla="*/ 688975 w 930275"/>
              <a:gd name="connsiteY18" fmla="*/ 396875 h 679450"/>
              <a:gd name="connsiteX19" fmla="*/ 682625 w 930275"/>
              <a:gd name="connsiteY19" fmla="*/ 387350 h 679450"/>
              <a:gd name="connsiteX20" fmla="*/ 679450 w 930275"/>
              <a:gd name="connsiteY20" fmla="*/ 377825 h 679450"/>
              <a:gd name="connsiteX21" fmla="*/ 660400 w 930275"/>
              <a:gd name="connsiteY21" fmla="*/ 349250 h 679450"/>
              <a:gd name="connsiteX22" fmla="*/ 657225 w 930275"/>
              <a:gd name="connsiteY22" fmla="*/ 336550 h 679450"/>
              <a:gd name="connsiteX23" fmla="*/ 650875 w 930275"/>
              <a:gd name="connsiteY23" fmla="*/ 327025 h 679450"/>
              <a:gd name="connsiteX24" fmla="*/ 635000 w 930275"/>
              <a:gd name="connsiteY24" fmla="*/ 346075 h 679450"/>
              <a:gd name="connsiteX25" fmla="*/ 625475 w 930275"/>
              <a:gd name="connsiteY25" fmla="*/ 358775 h 679450"/>
              <a:gd name="connsiteX26" fmla="*/ 596900 w 930275"/>
              <a:gd name="connsiteY26" fmla="*/ 384175 h 679450"/>
              <a:gd name="connsiteX27" fmla="*/ 587375 w 930275"/>
              <a:gd name="connsiteY27" fmla="*/ 387350 h 679450"/>
              <a:gd name="connsiteX28" fmla="*/ 577850 w 930275"/>
              <a:gd name="connsiteY28" fmla="*/ 384175 h 679450"/>
              <a:gd name="connsiteX29" fmla="*/ 568325 w 930275"/>
              <a:gd name="connsiteY29" fmla="*/ 365125 h 679450"/>
              <a:gd name="connsiteX30" fmla="*/ 561975 w 930275"/>
              <a:gd name="connsiteY30" fmla="*/ 352425 h 679450"/>
              <a:gd name="connsiteX31" fmla="*/ 558800 w 930275"/>
              <a:gd name="connsiteY31" fmla="*/ 339725 h 679450"/>
              <a:gd name="connsiteX32" fmla="*/ 549275 w 930275"/>
              <a:gd name="connsiteY32" fmla="*/ 333375 h 679450"/>
              <a:gd name="connsiteX33" fmla="*/ 523875 w 930275"/>
              <a:gd name="connsiteY33" fmla="*/ 352425 h 679450"/>
              <a:gd name="connsiteX34" fmla="*/ 511175 w 930275"/>
              <a:gd name="connsiteY34" fmla="*/ 358775 h 679450"/>
              <a:gd name="connsiteX35" fmla="*/ 485775 w 930275"/>
              <a:gd name="connsiteY35" fmla="*/ 374650 h 679450"/>
              <a:gd name="connsiteX36" fmla="*/ 476250 w 930275"/>
              <a:gd name="connsiteY36" fmla="*/ 368300 h 679450"/>
              <a:gd name="connsiteX37" fmla="*/ 473075 w 930275"/>
              <a:gd name="connsiteY37" fmla="*/ 339725 h 679450"/>
              <a:gd name="connsiteX38" fmla="*/ 469900 w 930275"/>
              <a:gd name="connsiteY38" fmla="*/ 330200 h 679450"/>
              <a:gd name="connsiteX39" fmla="*/ 460375 w 930275"/>
              <a:gd name="connsiteY39" fmla="*/ 292100 h 679450"/>
              <a:gd name="connsiteX40" fmla="*/ 454025 w 930275"/>
              <a:gd name="connsiteY40" fmla="*/ 273050 h 679450"/>
              <a:gd name="connsiteX41" fmla="*/ 438150 w 930275"/>
              <a:gd name="connsiteY41" fmla="*/ 234950 h 679450"/>
              <a:gd name="connsiteX42" fmla="*/ 434975 w 930275"/>
              <a:gd name="connsiteY42" fmla="*/ 222250 h 679450"/>
              <a:gd name="connsiteX43" fmla="*/ 428625 w 930275"/>
              <a:gd name="connsiteY43" fmla="*/ 212725 h 679450"/>
              <a:gd name="connsiteX44" fmla="*/ 412750 w 930275"/>
              <a:gd name="connsiteY44" fmla="*/ 177800 h 679450"/>
              <a:gd name="connsiteX45" fmla="*/ 403225 w 930275"/>
              <a:gd name="connsiteY45" fmla="*/ 152400 h 679450"/>
              <a:gd name="connsiteX46" fmla="*/ 400050 w 930275"/>
              <a:gd name="connsiteY46" fmla="*/ 139700 h 679450"/>
              <a:gd name="connsiteX47" fmla="*/ 390525 w 930275"/>
              <a:gd name="connsiteY47" fmla="*/ 111125 h 679450"/>
              <a:gd name="connsiteX48" fmla="*/ 387350 w 930275"/>
              <a:gd name="connsiteY48" fmla="*/ 95250 h 679450"/>
              <a:gd name="connsiteX49" fmla="*/ 381000 w 930275"/>
              <a:gd name="connsiteY49" fmla="*/ 85725 h 679450"/>
              <a:gd name="connsiteX50" fmla="*/ 377825 w 930275"/>
              <a:gd name="connsiteY50" fmla="*/ 76200 h 679450"/>
              <a:gd name="connsiteX51" fmla="*/ 371475 w 930275"/>
              <a:gd name="connsiteY51" fmla="*/ 53975 h 679450"/>
              <a:gd name="connsiteX52" fmla="*/ 368300 w 930275"/>
              <a:gd name="connsiteY52" fmla="*/ 38100 h 679450"/>
              <a:gd name="connsiteX53" fmla="*/ 361950 w 930275"/>
              <a:gd name="connsiteY53" fmla="*/ 19050 h 679450"/>
              <a:gd name="connsiteX54" fmla="*/ 358775 w 930275"/>
              <a:gd name="connsiteY54" fmla="*/ 3175 h 679450"/>
              <a:gd name="connsiteX55" fmla="*/ 349250 w 930275"/>
              <a:gd name="connsiteY55" fmla="*/ 0 h 679450"/>
              <a:gd name="connsiteX56" fmla="*/ 333375 w 930275"/>
              <a:gd name="connsiteY56" fmla="*/ 25400 h 679450"/>
              <a:gd name="connsiteX57" fmla="*/ 323850 w 930275"/>
              <a:gd name="connsiteY57" fmla="*/ 41275 h 679450"/>
              <a:gd name="connsiteX58" fmla="*/ 314325 w 930275"/>
              <a:gd name="connsiteY58" fmla="*/ 53975 h 679450"/>
              <a:gd name="connsiteX59" fmla="*/ 298450 w 930275"/>
              <a:gd name="connsiteY59" fmla="*/ 98425 h 679450"/>
              <a:gd name="connsiteX60" fmla="*/ 282575 w 930275"/>
              <a:gd name="connsiteY60" fmla="*/ 130175 h 679450"/>
              <a:gd name="connsiteX61" fmla="*/ 276225 w 930275"/>
              <a:gd name="connsiteY61" fmla="*/ 146050 h 679450"/>
              <a:gd name="connsiteX62" fmla="*/ 263525 w 930275"/>
              <a:gd name="connsiteY62" fmla="*/ 161925 h 679450"/>
              <a:gd name="connsiteX63" fmla="*/ 244475 w 930275"/>
              <a:gd name="connsiteY63" fmla="*/ 190500 h 679450"/>
              <a:gd name="connsiteX64" fmla="*/ 215900 w 930275"/>
              <a:gd name="connsiteY64" fmla="*/ 190500 h 679450"/>
              <a:gd name="connsiteX65" fmla="*/ 206375 w 930275"/>
              <a:gd name="connsiteY65" fmla="*/ 187325 h 679450"/>
              <a:gd name="connsiteX66" fmla="*/ 196850 w 930275"/>
              <a:gd name="connsiteY66" fmla="*/ 158750 h 679450"/>
              <a:gd name="connsiteX67" fmla="*/ 177800 w 930275"/>
              <a:gd name="connsiteY67" fmla="*/ 123825 h 679450"/>
              <a:gd name="connsiteX68" fmla="*/ 168275 w 930275"/>
              <a:gd name="connsiteY68" fmla="*/ 95250 h 679450"/>
              <a:gd name="connsiteX69" fmla="*/ 152400 w 930275"/>
              <a:gd name="connsiteY69" fmla="*/ 117475 h 679450"/>
              <a:gd name="connsiteX70" fmla="*/ 130175 w 930275"/>
              <a:gd name="connsiteY70" fmla="*/ 152400 h 679450"/>
              <a:gd name="connsiteX71" fmla="*/ 123825 w 930275"/>
              <a:gd name="connsiteY71" fmla="*/ 177800 h 679450"/>
              <a:gd name="connsiteX72" fmla="*/ 120650 w 930275"/>
              <a:gd name="connsiteY72" fmla="*/ 212725 h 679450"/>
              <a:gd name="connsiteX73" fmla="*/ 117475 w 930275"/>
              <a:gd name="connsiteY73" fmla="*/ 238125 h 679450"/>
              <a:gd name="connsiteX74" fmla="*/ 114300 w 930275"/>
              <a:gd name="connsiteY74" fmla="*/ 273050 h 679450"/>
              <a:gd name="connsiteX75" fmla="*/ 107950 w 930275"/>
              <a:gd name="connsiteY75" fmla="*/ 330200 h 679450"/>
              <a:gd name="connsiteX76" fmla="*/ 101600 w 930275"/>
              <a:gd name="connsiteY76" fmla="*/ 352425 h 679450"/>
              <a:gd name="connsiteX77" fmla="*/ 95250 w 930275"/>
              <a:gd name="connsiteY77" fmla="*/ 374650 h 679450"/>
              <a:gd name="connsiteX78" fmla="*/ 66675 w 930275"/>
              <a:gd name="connsiteY78" fmla="*/ 396875 h 679450"/>
              <a:gd name="connsiteX79" fmla="*/ 57150 w 930275"/>
              <a:gd name="connsiteY79" fmla="*/ 400050 h 679450"/>
              <a:gd name="connsiteX80" fmla="*/ 34925 w 930275"/>
              <a:gd name="connsiteY80" fmla="*/ 412750 h 679450"/>
              <a:gd name="connsiteX81" fmla="*/ 19050 w 930275"/>
              <a:gd name="connsiteY81" fmla="*/ 425450 h 679450"/>
              <a:gd name="connsiteX82" fmla="*/ 12700 w 930275"/>
              <a:gd name="connsiteY82" fmla="*/ 434975 h 679450"/>
              <a:gd name="connsiteX83" fmla="*/ 0 w 930275"/>
              <a:gd name="connsiteY83" fmla="*/ 44450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930275" h="679450">
                <a:moveTo>
                  <a:pt x="930275" y="679450"/>
                </a:moveTo>
                <a:cubicBezTo>
                  <a:pt x="916517" y="676275"/>
                  <a:pt x="902327" y="674590"/>
                  <a:pt x="889000" y="669925"/>
                </a:cubicBezTo>
                <a:cubicBezTo>
                  <a:pt x="875828" y="665315"/>
                  <a:pt x="855625" y="648733"/>
                  <a:pt x="844550" y="641350"/>
                </a:cubicBezTo>
                <a:cubicBezTo>
                  <a:pt x="828678" y="630769"/>
                  <a:pt x="828055" y="634225"/>
                  <a:pt x="815975" y="619125"/>
                </a:cubicBezTo>
                <a:cubicBezTo>
                  <a:pt x="811207" y="613166"/>
                  <a:pt x="807854" y="606180"/>
                  <a:pt x="803275" y="600075"/>
                </a:cubicBezTo>
                <a:lnTo>
                  <a:pt x="793750" y="587375"/>
                </a:lnTo>
                <a:cubicBezTo>
                  <a:pt x="792692" y="584200"/>
                  <a:pt x="792431" y="580635"/>
                  <a:pt x="790575" y="577850"/>
                </a:cubicBezTo>
                <a:cubicBezTo>
                  <a:pt x="768539" y="544795"/>
                  <a:pt x="794558" y="598516"/>
                  <a:pt x="771525" y="552450"/>
                </a:cubicBezTo>
                <a:cubicBezTo>
                  <a:pt x="757917" y="525234"/>
                  <a:pt x="772291" y="547441"/>
                  <a:pt x="758825" y="523875"/>
                </a:cubicBezTo>
                <a:cubicBezTo>
                  <a:pt x="756932" y="520562"/>
                  <a:pt x="754182" y="517763"/>
                  <a:pt x="752475" y="514350"/>
                </a:cubicBezTo>
                <a:cubicBezTo>
                  <a:pt x="750978" y="511357"/>
                  <a:pt x="750925" y="507751"/>
                  <a:pt x="749300" y="504825"/>
                </a:cubicBezTo>
                <a:cubicBezTo>
                  <a:pt x="745594" y="498154"/>
                  <a:pt x="740527" y="492319"/>
                  <a:pt x="736600" y="485775"/>
                </a:cubicBezTo>
                <a:cubicBezTo>
                  <a:pt x="733425" y="480483"/>
                  <a:pt x="730346" y="475133"/>
                  <a:pt x="727075" y="469900"/>
                </a:cubicBezTo>
                <a:cubicBezTo>
                  <a:pt x="725053" y="466664"/>
                  <a:pt x="722432" y="463788"/>
                  <a:pt x="720725" y="460375"/>
                </a:cubicBezTo>
                <a:cubicBezTo>
                  <a:pt x="719228" y="457382"/>
                  <a:pt x="719047" y="453843"/>
                  <a:pt x="717550" y="450850"/>
                </a:cubicBezTo>
                <a:cubicBezTo>
                  <a:pt x="715843" y="447437"/>
                  <a:pt x="712907" y="444738"/>
                  <a:pt x="711200" y="441325"/>
                </a:cubicBezTo>
                <a:cubicBezTo>
                  <a:pt x="709703" y="438332"/>
                  <a:pt x="709343" y="434876"/>
                  <a:pt x="708025" y="431800"/>
                </a:cubicBezTo>
                <a:cubicBezTo>
                  <a:pt x="699801" y="412611"/>
                  <a:pt x="704435" y="425518"/>
                  <a:pt x="695325" y="409575"/>
                </a:cubicBezTo>
                <a:cubicBezTo>
                  <a:pt x="692977" y="405466"/>
                  <a:pt x="691323" y="400984"/>
                  <a:pt x="688975" y="396875"/>
                </a:cubicBezTo>
                <a:cubicBezTo>
                  <a:pt x="687082" y="393562"/>
                  <a:pt x="684332" y="390763"/>
                  <a:pt x="682625" y="387350"/>
                </a:cubicBezTo>
                <a:cubicBezTo>
                  <a:pt x="681128" y="384357"/>
                  <a:pt x="681136" y="380716"/>
                  <a:pt x="679450" y="377825"/>
                </a:cubicBezTo>
                <a:cubicBezTo>
                  <a:pt x="673682" y="367937"/>
                  <a:pt x="660400" y="349250"/>
                  <a:pt x="660400" y="349250"/>
                </a:cubicBezTo>
                <a:cubicBezTo>
                  <a:pt x="659342" y="345017"/>
                  <a:pt x="658944" y="340561"/>
                  <a:pt x="657225" y="336550"/>
                </a:cubicBezTo>
                <a:cubicBezTo>
                  <a:pt x="655722" y="333043"/>
                  <a:pt x="654382" y="325522"/>
                  <a:pt x="650875" y="327025"/>
                </a:cubicBezTo>
                <a:cubicBezTo>
                  <a:pt x="643277" y="330281"/>
                  <a:pt x="640164" y="339620"/>
                  <a:pt x="635000" y="346075"/>
                </a:cubicBezTo>
                <a:cubicBezTo>
                  <a:pt x="631694" y="350207"/>
                  <a:pt x="628991" y="354820"/>
                  <a:pt x="625475" y="358775"/>
                </a:cubicBezTo>
                <a:cubicBezTo>
                  <a:pt x="618813" y="366270"/>
                  <a:pt x="606427" y="378731"/>
                  <a:pt x="596900" y="384175"/>
                </a:cubicBezTo>
                <a:cubicBezTo>
                  <a:pt x="593994" y="385835"/>
                  <a:pt x="590550" y="386292"/>
                  <a:pt x="587375" y="387350"/>
                </a:cubicBezTo>
                <a:cubicBezTo>
                  <a:pt x="584200" y="386292"/>
                  <a:pt x="580463" y="386266"/>
                  <a:pt x="577850" y="384175"/>
                </a:cubicBezTo>
                <a:cubicBezTo>
                  <a:pt x="571218" y="378869"/>
                  <a:pt x="571326" y="372127"/>
                  <a:pt x="568325" y="365125"/>
                </a:cubicBezTo>
                <a:cubicBezTo>
                  <a:pt x="566461" y="360775"/>
                  <a:pt x="563637" y="356857"/>
                  <a:pt x="561975" y="352425"/>
                </a:cubicBezTo>
                <a:cubicBezTo>
                  <a:pt x="560443" y="348339"/>
                  <a:pt x="561221" y="343356"/>
                  <a:pt x="558800" y="339725"/>
                </a:cubicBezTo>
                <a:cubicBezTo>
                  <a:pt x="556683" y="336550"/>
                  <a:pt x="552450" y="335492"/>
                  <a:pt x="549275" y="333375"/>
                </a:cubicBezTo>
                <a:cubicBezTo>
                  <a:pt x="540808" y="339725"/>
                  <a:pt x="533341" y="347692"/>
                  <a:pt x="523875" y="352425"/>
                </a:cubicBezTo>
                <a:cubicBezTo>
                  <a:pt x="519642" y="354542"/>
                  <a:pt x="515189" y="356267"/>
                  <a:pt x="511175" y="358775"/>
                </a:cubicBezTo>
                <a:cubicBezTo>
                  <a:pt x="478202" y="379383"/>
                  <a:pt x="517954" y="358561"/>
                  <a:pt x="485775" y="374650"/>
                </a:cubicBezTo>
                <a:cubicBezTo>
                  <a:pt x="482600" y="372533"/>
                  <a:pt x="477554" y="371886"/>
                  <a:pt x="476250" y="368300"/>
                </a:cubicBezTo>
                <a:cubicBezTo>
                  <a:pt x="472975" y="359293"/>
                  <a:pt x="474651" y="349178"/>
                  <a:pt x="473075" y="339725"/>
                </a:cubicBezTo>
                <a:cubicBezTo>
                  <a:pt x="472525" y="336424"/>
                  <a:pt x="470762" y="333434"/>
                  <a:pt x="469900" y="330200"/>
                </a:cubicBezTo>
                <a:cubicBezTo>
                  <a:pt x="466527" y="317551"/>
                  <a:pt x="464515" y="304519"/>
                  <a:pt x="460375" y="292100"/>
                </a:cubicBezTo>
                <a:cubicBezTo>
                  <a:pt x="458258" y="285750"/>
                  <a:pt x="456451" y="279288"/>
                  <a:pt x="454025" y="273050"/>
                </a:cubicBezTo>
                <a:cubicBezTo>
                  <a:pt x="449038" y="260227"/>
                  <a:pt x="441487" y="248298"/>
                  <a:pt x="438150" y="234950"/>
                </a:cubicBezTo>
                <a:cubicBezTo>
                  <a:pt x="437092" y="230717"/>
                  <a:pt x="436694" y="226261"/>
                  <a:pt x="434975" y="222250"/>
                </a:cubicBezTo>
                <a:cubicBezTo>
                  <a:pt x="433472" y="218743"/>
                  <a:pt x="430175" y="216212"/>
                  <a:pt x="428625" y="212725"/>
                </a:cubicBezTo>
                <a:cubicBezTo>
                  <a:pt x="409650" y="170032"/>
                  <a:pt x="435559" y="215815"/>
                  <a:pt x="412750" y="177800"/>
                </a:cubicBezTo>
                <a:cubicBezTo>
                  <a:pt x="404697" y="137537"/>
                  <a:pt x="415488" y="181014"/>
                  <a:pt x="403225" y="152400"/>
                </a:cubicBezTo>
                <a:cubicBezTo>
                  <a:pt x="401506" y="148389"/>
                  <a:pt x="401333" y="143871"/>
                  <a:pt x="400050" y="139700"/>
                </a:cubicBezTo>
                <a:cubicBezTo>
                  <a:pt x="397097" y="130104"/>
                  <a:pt x="392494" y="120970"/>
                  <a:pt x="390525" y="111125"/>
                </a:cubicBezTo>
                <a:cubicBezTo>
                  <a:pt x="389467" y="105833"/>
                  <a:pt x="389245" y="100303"/>
                  <a:pt x="387350" y="95250"/>
                </a:cubicBezTo>
                <a:cubicBezTo>
                  <a:pt x="386010" y="91677"/>
                  <a:pt x="382707" y="89138"/>
                  <a:pt x="381000" y="85725"/>
                </a:cubicBezTo>
                <a:cubicBezTo>
                  <a:pt x="379503" y="82732"/>
                  <a:pt x="378787" y="79406"/>
                  <a:pt x="377825" y="76200"/>
                </a:cubicBezTo>
                <a:cubicBezTo>
                  <a:pt x="375611" y="68820"/>
                  <a:pt x="373344" y="61450"/>
                  <a:pt x="371475" y="53975"/>
                </a:cubicBezTo>
                <a:cubicBezTo>
                  <a:pt x="370166" y="48740"/>
                  <a:pt x="369720" y="43306"/>
                  <a:pt x="368300" y="38100"/>
                </a:cubicBezTo>
                <a:cubicBezTo>
                  <a:pt x="366539" y="31642"/>
                  <a:pt x="363711" y="25508"/>
                  <a:pt x="361950" y="19050"/>
                </a:cubicBezTo>
                <a:cubicBezTo>
                  <a:pt x="360530" y="13844"/>
                  <a:pt x="361768" y="7665"/>
                  <a:pt x="358775" y="3175"/>
                </a:cubicBezTo>
                <a:cubicBezTo>
                  <a:pt x="356919" y="390"/>
                  <a:pt x="352425" y="1058"/>
                  <a:pt x="349250" y="0"/>
                </a:cubicBezTo>
                <a:cubicBezTo>
                  <a:pt x="343102" y="18444"/>
                  <a:pt x="349846" y="1869"/>
                  <a:pt x="333375" y="25400"/>
                </a:cubicBezTo>
                <a:cubicBezTo>
                  <a:pt x="329836" y="30456"/>
                  <a:pt x="327273" y="36140"/>
                  <a:pt x="323850" y="41275"/>
                </a:cubicBezTo>
                <a:cubicBezTo>
                  <a:pt x="320915" y="45678"/>
                  <a:pt x="316859" y="49329"/>
                  <a:pt x="314325" y="53975"/>
                </a:cubicBezTo>
                <a:cubicBezTo>
                  <a:pt x="296189" y="87224"/>
                  <a:pt x="312344" y="64681"/>
                  <a:pt x="298450" y="98425"/>
                </a:cubicBezTo>
                <a:cubicBezTo>
                  <a:pt x="293945" y="109366"/>
                  <a:pt x="286969" y="119189"/>
                  <a:pt x="282575" y="130175"/>
                </a:cubicBezTo>
                <a:cubicBezTo>
                  <a:pt x="280458" y="135467"/>
                  <a:pt x="279157" y="141163"/>
                  <a:pt x="276225" y="146050"/>
                </a:cubicBezTo>
                <a:cubicBezTo>
                  <a:pt x="272738" y="151861"/>
                  <a:pt x="267411" y="156373"/>
                  <a:pt x="263525" y="161925"/>
                </a:cubicBezTo>
                <a:cubicBezTo>
                  <a:pt x="220659" y="223163"/>
                  <a:pt x="283958" y="137856"/>
                  <a:pt x="244475" y="190500"/>
                </a:cubicBezTo>
                <a:cubicBezTo>
                  <a:pt x="221805" y="182943"/>
                  <a:pt x="230994" y="180437"/>
                  <a:pt x="215900" y="190500"/>
                </a:cubicBezTo>
                <a:cubicBezTo>
                  <a:pt x="212725" y="189442"/>
                  <a:pt x="208097" y="190195"/>
                  <a:pt x="206375" y="187325"/>
                </a:cubicBezTo>
                <a:cubicBezTo>
                  <a:pt x="201209" y="178716"/>
                  <a:pt x="202874" y="166782"/>
                  <a:pt x="196850" y="158750"/>
                </a:cubicBezTo>
                <a:cubicBezTo>
                  <a:pt x="184394" y="142143"/>
                  <a:pt x="186507" y="147044"/>
                  <a:pt x="177800" y="123825"/>
                </a:cubicBezTo>
                <a:cubicBezTo>
                  <a:pt x="174275" y="114424"/>
                  <a:pt x="168275" y="95250"/>
                  <a:pt x="168275" y="95250"/>
                </a:cubicBezTo>
                <a:cubicBezTo>
                  <a:pt x="152058" y="106062"/>
                  <a:pt x="163080" y="96115"/>
                  <a:pt x="152400" y="117475"/>
                </a:cubicBezTo>
                <a:cubicBezTo>
                  <a:pt x="142822" y="136632"/>
                  <a:pt x="141255" y="137626"/>
                  <a:pt x="130175" y="152400"/>
                </a:cubicBezTo>
                <a:cubicBezTo>
                  <a:pt x="126719" y="162768"/>
                  <a:pt x="125358" y="165540"/>
                  <a:pt x="123825" y="177800"/>
                </a:cubicBezTo>
                <a:cubicBezTo>
                  <a:pt x="122375" y="189399"/>
                  <a:pt x="121874" y="201100"/>
                  <a:pt x="120650" y="212725"/>
                </a:cubicBezTo>
                <a:cubicBezTo>
                  <a:pt x="119757" y="221211"/>
                  <a:pt x="118368" y="229639"/>
                  <a:pt x="117475" y="238125"/>
                </a:cubicBezTo>
                <a:cubicBezTo>
                  <a:pt x="116251" y="249750"/>
                  <a:pt x="115503" y="261422"/>
                  <a:pt x="114300" y="273050"/>
                </a:cubicBezTo>
                <a:cubicBezTo>
                  <a:pt x="112328" y="292115"/>
                  <a:pt x="112599" y="311605"/>
                  <a:pt x="107950" y="330200"/>
                </a:cubicBezTo>
                <a:cubicBezTo>
                  <a:pt x="98024" y="369902"/>
                  <a:pt x="110710" y="320541"/>
                  <a:pt x="101600" y="352425"/>
                </a:cubicBezTo>
                <a:cubicBezTo>
                  <a:pt x="101071" y="354277"/>
                  <a:pt x="97153" y="371795"/>
                  <a:pt x="95250" y="374650"/>
                </a:cubicBezTo>
                <a:cubicBezTo>
                  <a:pt x="90554" y="381694"/>
                  <a:pt x="72081" y="395073"/>
                  <a:pt x="66675" y="396875"/>
                </a:cubicBezTo>
                <a:cubicBezTo>
                  <a:pt x="63500" y="397933"/>
                  <a:pt x="60226" y="398732"/>
                  <a:pt x="57150" y="400050"/>
                </a:cubicBezTo>
                <a:cubicBezTo>
                  <a:pt x="45871" y="404884"/>
                  <a:pt x="44491" y="406373"/>
                  <a:pt x="34925" y="412750"/>
                </a:cubicBezTo>
                <a:cubicBezTo>
                  <a:pt x="16727" y="440047"/>
                  <a:pt x="40958" y="407923"/>
                  <a:pt x="19050" y="425450"/>
                </a:cubicBezTo>
                <a:cubicBezTo>
                  <a:pt x="16070" y="427834"/>
                  <a:pt x="15680" y="432591"/>
                  <a:pt x="12700" y="434975"/>
                </a:cubicBezTo>
                <a:cubicBezTo>
                  <a:pt x="-3647" y="448053"/>
                  <a:pt x="7908" y="428683"/>
                  <a:pt x="0" y="44450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Rectangle 62"/>
          <p:cNvSpPr/>
          <p:nvPr/>
        </p:nvSpPr>
        <p:spPr>
          <a:xfrm>
            <a:off x="3540904" y="1661567"/>
            <a:ext cx="2268553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time</a:t>
            </a:r>
            <a:endParaRPr lang="sl-SI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5847292" y="1556792"/>
            <a:ext cx="1673429" cy="4335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Future</a:t>
            </a:r>
            <a:endParaRPr lang="sl-SI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 rot="10800000">
            <a:off x="2222697" y="1552825"/>
            <a:ext cx="1284872" cy="4311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21599971" rev="10799999"/>
              </a:camera>
              <a:lightRig rig="threePt" dir="t"/>
            </a:scene3d>
          </a:bodyPr>
          <a:lstStyle/>
          <a:p>
            <a:pPr algn="ctr"/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Past</a:t>
            </a:r>
            <a:endParaRPr lang="sl-SI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730" y="96108"/>
            <a:ext cx="3384550" cy="117389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608540" y="0"/>
            <a:ext cx="129745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Objective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>
                <a:solidFill>
                  <a:srgbClr val="B4162C"/>
                </a:solidFill>
              </a:rPr>
              <a:t>capture</a:t>
            </a:r>
            <a:r>
              <a:rPr lang="en-US" dirty="0"/>
              <a:t> expert knowledge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>
                <a:solidFill>
                  <a:srgbClr val="B4162C"/>
                </a:solidFill>
              </a:rPr>
              <a:t>computerize </a:t>
            </a:r>
            <a:r>
              <a:rPr lang="en-US" dirty="0"/>
              <a:t>the stream mining process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95" y="2330245"/>
            <a:ext cx="2199065" cy="139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979" y="2330245"/>
            <a:ext cx="2605216" cy="146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rchitec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95" y="4684739"/>
            <a:ext cx="2610797" cy="16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Approach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experts at work;</a:t>
            </a:r>
          </a:p>
          <a:p>
            <a:endParaRPr lang="en-US" dirty="0" smtClean="0"/>
          </a:p>
          <a:p>
            <a:r>
              <a:rPr lang="en-US" dirty="0" smtClean="0"/>
              <a:t>Identify the main activities in the stream mining process – focus on the activities where the experts’ knowledge is crucial;</a:t>
            </a:r>
          </a:p>
          <a:p>
            <a:endParaRPr lang="en-US" dirty="0" smtClean="0"/>
          </a:p>
          <a:p>
            <a:r>
              <a:rPr lang="en-US" dirty="0" smtClean="0"/>
              <a:t>Acquire expert knowledge;</a:t>
            </a:r>
          </a:p>
          <a:p>
            <a:endParaRPr lang="en-US" dirty="0" smtClean="0"/>
          </a:p>
          <a:p>
            <a:r>
              <a:rPr lang="en-US" dirty="0" smtClean="0"/>
              <a:t>Prototype an expert system;</a:t>
            </a:r>
          </a:p>
          <a:p>
            <a:endParaRPr lang="en-US" dirty="0" smtClean="0"/>
          </a:p>
          <a:p>
            <a:r>
              <a:rPr lang="en-US" dirty="0" smtClean="0"/>
              <a:t>Evaluate on different datasets; 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Process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10" descr="pro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6" y="2732744"/>
            <a:ext cx="9468055" cy="20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Prototype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18C6-3DFD-1844-8FE1-F60203C94A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archite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01" y="1877200"/>
            <a:ext cx="752379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yout 1">
  <a:themeElements>
    <a:clrScheme name="FRIbarve">
      <a:dk1>
        <a:srgbClr val="000000"/>
      </a:dk1>
      <a:lt1>
        <a:sysClr val="window" lastClr="FFFFFF"/>
      </a:lt1>
      <a:dk2>
        <a:srgbClr val="B4162C"/>
      </a:dk2>
      <a:lt2>
        <a:srgbClr val="FFFFFF"/>
      </a:lt2>
      <a:accent1>
        <a:srgbClr val="ED1C24"/>
      </a:accent1>
      <a:accent2>
        <a:srgbClr val="F04923"/>
      </a:accent2>
      <a:accent3>
        <a:srgbClr val="92278F"/>
      </a:accent3>
      <a:accent4>
        <a:srgbClr val="2E3192"/>
      </a:accent4>
      <a:accent5>
        <a:srgbClr val="00ACD9"/>
      </a:accent5>
      <a:accent6>
        <a:srgbClr val="6CBE45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17127</TotalTime>
  <Words>354</Words>
  <Application>Microsoft Macintosh PowerPoint</Application>
  <PresentationFormat>A4 Paper (210x297 mm)</PresentationFormat>
  <Paragraphs>121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Layout 1</vt:lpstr>
      <vt:lpstr>PowerPoint Presentation</vt:lpstr>
      <vt:lpstr>Motivation</vt:lpstr>
      <vt:lpstr>IoT Platforms</vt:lpstr>
      <vt:lpstr>PowerPoint Presentation</vt:lpstr>
      <vt:lpstr>PowerPoint Presentation</vt:lpstr>
      <vt:lpstr>Objective</vt:lpstr>
      <vt:lpstr>Approach</vt:lpstr>
      <vt:lpstr>Process</vt:lpstr>
      <vt:lpstr>Prototype</vt:lpstr>
      <vt:lpstr>Prototype</vt:lpstr>
      <vt:lpstr>Evaluation</vt:lpstr>
      <vt:lpstr>Flight delay prediction</vt:lpstr>
      <vt:lpstr>Electricity marketplace</vt:lpstr>
      <vt:lpstr>Electric energy consumption</vt:lpstr>
      <vt:lpstr>Solar energy forecast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Vesel, Jan</dc:creator>
  <cp:lastModifiedBy>Lovro Šubelj</cp:lastModifiedBy>
  <cp:revision>245</cp:revision>
  <cp:lastPrinted>2013-09-02T13:37:25Z</cp:lastPrinted>
  <dcterms:created xsi:type="dcterms:W3CDTF">2012-10-12T11:01:31Z</dcterms:created>
  <dcterms:modified xsi:type="dcterms:W3CDTF">2014-06-26T13:58:16Z</dcterms:modified>
</cp:coreProperties>
</file>